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7"/>
  </p:notesMasterIdLst>
  <p:sldIdLst>
    <p:sldId id="256" r:id="rId2"/>
    <p:sldId id="269" r:id="rId3"/>
    <p:sldId id="262" r:id="rId4"/>
    <p:sldId id="257" r:id="rId5"/>
    <p:sldId id="263" r:id="rId6"/>
    <p:sldId id="270" r:id="rId7"/>
    <p:sldId id="271" r:id="rId8"/>
    <p:sldId id="272" r:id="rId9"/>
    <p:sldId id="273" r:id="rId10"/>
    <p:sldId id="276" r:id="rId11"/>
    <p:sldId id="277" r:id="rId12"/>
    <p:sldId id="264" r:id="rId13"/>
    <p:sldId id="265" r:id="rId14"/>
    <p:sldId id="274" r:id="rId15"/>
    <p:sldId id="275" r:id="rId16"/>
    <p:sldId id="266" r:id="rId17"/>
    <p:sldId id="305" r:id="rId18"/>
    <p:sldId id="278" r:id="rId19"/>
    <p:sldId id="259"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E7FF01"/>
    <a:srgbClr val="E39A39"/>
    <a:srgbClr val="1D3A00"/>
    <a:srgbClr val="5EEC3C"/>
    <a:srgbClr val="990099"/>
    <a:srgbClr val="CC0099"/>
    <a:srgbClr val="007033"/>
    <a:srgbClr val="6C1A00"/>
    <a:srgbClr val="00AA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p:cViewPr varScale="1">
        <p:scale>
          <a:sx n="108" d="100"/>
          <a:sy n="108" d="100"/>
        </p:scale>
        <p:origin x="739"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smtClean="0"/>
              <a:t>Accuracy</a:t>
            </a:r>
            <a:endParaRPr lang="en-I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Existing (60)</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0</c:v>
                </c:pt>
                <c:pt idx="1">
                  <c:v>20</c:v>
                </c:pt>
                <c:pt idx="2">
                  <c:v>50</c:v>
                </c:pt>
                <c:pt idx="3">
                  <c:v>60</c:v>
                </c:pt>
              </c:numCache>
            </c:numRef>
          </c:val>
          <c:smooth val="0"/>
          <c:extLst>
            <c:ext xmlns:c16="http://schemas.microsoft.com/office/drawing/2014/chart" uri="{C3380CC4-5D6E-409C-BE32-E72D297353CC}">
              <c16:uniqueId val="{00000000-4929-4453-9927-B04D3C08B5EB}"/>
            </c:ext>
          </c:extLst>
        </c:ser>
        <c:ser>
          <c:idx val="1"/>
          <c:order val="1"/>
          <c:tx>
            <c:strRef>
              <c:f>Sheet1!$C$1</c:f>
              <c:strCache>
                <c:ptCount val="1"/>
                <c:pt idx="0">
                  <c:v>Proposed (78)</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0</c:v>
                </c:pt>
                <c:pt idx="1">
                  <c:v>30</c:v>
                </c:pt>
                <c:pt idx="2">
                  <c:v>60</c:v>
                </c:pt>
                <c:pt idx="3">
                  <c:v>78</c:v>
                </c:pt>
              </c:numCache>
            </c:numRef>
          </c:val>
          <c:smooth val="0"/>
          <c:extLst>
            <c:ext xmlns:c16="http://schemas.microsoft.com/office/drawing/2014/chart" uri="{C3380CC4-5D6E-409C-BE32-E72D297353CC}">
              <c16:uniqueId val="{00000001-4929-4453-9927-B04D3C08B5EB}"/>
            </c:ext>
          </c:extLst>
        </c:ser>
        <c:ser>
          <c:idx val="2"/>
          <c:order val="2"/>
          <c:tx>
            <c:strRef>
              <c:f>Sheet1!$D$1</c:f>
              <c:strCache>
                <c:ptCount val="1"/>
                <c:pt idx="0">
                  <c:v>Column1</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smooth val="0"/>
          <c:extLst>
            <c:ext xmlns:c16="http://schemas.microsoft.com/office/drawing/2014/chart" uri="{C3380CC4-5D6E-409C-BE32-E72D297353CC}">
              <c16:uniqueId val="{00000002-4929-4453-9927-B04D3C08B5EB}"/>
            </c:ext>
          </c:extLst>
        </c:ser>
        <c:dLbls>
          <c:showLegendKey val="0"/>
          <c:showVal val="0"/>
          <c:showCatName val="0"/>
          <c:showSerName val="0"/>
          <c:showPercent val="0"/>
          <c:showBubbleSize val="0"/>
        </c:dLbls>
        <c:smooth val="0"/>
        <c:axId val="221853599"/>
        <c:axId val="221856095"/>
      </c:lineChart>
      <c:catAx>
        <c:axId val="221853599"/>
        <c:scaling>
          <c:orientation val="minMax"/>
        </c:scaling>
        <c:delete val="1"/>
        <c:axPos val="b"/>
        <c:numFmt formatCode="General" sourceLinked="1"/>
        <c:majorTickMark val="none"/>
        <c:minorTickMark val="none"/>
        <c:tickLblPos val="nextTo"/>
        <c:crossAx val="221856095"/>
        <c:crosses val="autoZero"/>
        <c:auto val="1"/>
        <c:lblAlgn val="ctr"/>
        <c:lblOffset val="100"/>
        <c:noMultiLvlLbl val="0"/>
      </c:catAx>
      <c:valAx>
        <c:axId val="221856095"/>
        <c:scaling>
          <c:orientation val="minMax"/>
          <c:max val="8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1853599"/>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7/10/2022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3556" y="586585"/>
            <a:ext cx="4275740" cy="1679755"/>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724705" y="891994"/>
            <a:ext cx="4275740" cy="1374345"/>
          </a:xfrm>
        </p:spPr>
        <p:txBody>
          <a:bodyPr>
            <a:normAutofit/>
          </a:bodyPr>
          <a:lstStyle>
            <a:lvl1pPr marL="0" indent="0" algn="l">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endParaRPr lang="en-US" dirty="0" smtClean="0"/>
          </a:p>
          <a:p>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7/10/2022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044700"/>
            <a:ext cx="8246070" cy="381762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1425" y="281175"/>
            <a:ext cx="6413610" cy="788682"/>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81425" y="1044700"/>
            <a:ext cx="6413610" cy="3817625"/>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7/10/2022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7/10/2022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502815"/>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1975212"/>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502815"/>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1975212"/>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7/10/2022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7/10/2022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7/10/2022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7/10/2022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7/10/2022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555" y="1808225"/>
            <a:ext cx="4419295" cy="1679754"/>
          </a:xfrm>
        </p:spPr>
        <p:txBody>
          <a:bodyPr>
            <a:normAutofit/>
          </a:bodyPr>
          <a:lstStyle/>
          <a:p>
            <a:pPr algn="ctr"/>
            <a:r>
              <a:rPr lang="en-US" sz="2000" b="1" dirty="0">
                <a:latin typeface="Times New Roman" panose="02020603050405020304" pitchFamily="18" charset="0"/>
                <a:cs typeface="Times New Roman" panose="02020603050405020304" pitchFamily="18" charset="0"/>
              </a:rPr>
              <a:t>Statistical Machine Learning Approaches to Liver Disease Prediction</a:t>
            </a:r>
          </a:p>
        </p:txBody>
      </p:sp>
      <p:sp>
        <p:nvSpPr>
          <p:cNvPr id="3" name="TextBox 2"/>
          <p:cNvSpPr txBox="1"/>
          <p:nvPr/>
        </p:nvSpPr>
        <p:spPr>
          <a:xfrm>
            <a:off x="148676" y="3793390"/>
            <a:ext cx="2590864" cy="954107"/>
          </a:xfrm>
          <a:prstGeom prst="rect">
            <a:avLst/>
          </a:prstGeom>
          <a:noFill/>
        </p:spPr>
        <p:txBody>
          <a:bodyPr wrap="square" rtlCol="0">
            <a:spAutoFit/>
          </a:bodyPr>
          <a:lstStyle/>
          <a:p>
            <a:r>
              <a:rPr lang="en-US" sz="1400" dirty="0" smtClean="0">
                <a:solidFill>
                  <a:schemeClr val="bg1"/>
                </a:solidFill>
                <a:latin typeface="Times New Roman" panose="02020603050405020304" pitchFamily="18" charset="0"/>
                <a:cs typeface="Times New Roman" panose="02020603050405020304" pitchFamily="18" charset="0"/>
              </a:rPr>
              <a:t>PRESENTED By,</a:t>
            </a:r>
          </a:p>
          <a:p>
            <a:r>
              <a:rPr lang="en-US" sz="1400" dirty="0" smtClean="0">
                <a:solidFill>
                  <a:schemeClr val="bg1"/>
                </a:solidFill>
                <a:latin typeface="Times New Roman" panose="02020603050405020304" pitchFamily="18" charset="0"/>
                <a:cs typeface="Times New Roman" panose="02020603050405020304" pitchFamily="18" charset="0"/>
              </a:rPr>
              <a:t>Robin Biju</a:t>
            </a:r>
          </a:p>
          <a:p>
            <a:r>
              <a:rPr lang="en-US" sz="1400" dirty="0" smtClean="0">
                <a:solidFill>
                  <a:schemeClr val="bg1"/>
                </a:solidFill>
                <a:latin typeface="Times New Roman" panose="02020603050405020304" pitchFamily="18" charset="0"/>
                <a:cs typeface="Times New Roman" panose="02020603050405020304" pitchFamily="18" charset="0"/>
              </a:rPr>
              <a:t>S4 MCA</a:t>
            </a:r>
          </a:p>
          <a:p>
            <a:r>
              <a:rPr lang="en-US" sz="1400" dirty="0" smtClean="0">
                <a:solidFill>
                  <a:schemeClr val="bg1"/>
                </a:solidFill>
                <a:latin typeface="Times New Roman" panose="02020603050405020304" pitchFamily="18" charset="0"/>
                <a:cs typeface="Times New Roman" panose="02020603050405020304" pitchFamily="18" charset="0"/>
              </a:rPr>
              <a:t>Roll NO : MCK20MCA-2037</a:t>
            </a:r>
            <a:endParaRPr lang="en-IN" sz="14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757548" y="3793390"/>
            <a:ext cx="1600118" cy="954107"/>
          </a:xfrm>
          <a:prstGeom prst="rect">
            <a:avLst/>
          </a:prstGeom>
          <a:noFill/>
        </p:spPr>
        <p:txBody>
          <a:bodyPr wrap="none" rtlCol="0">
            <a:spAutoFit/>
          </a:bodyPr>
          <a:lstStyle/>
          <a:p>
            <a:r>
              <a:rPr lang="en-US" sz="1400" dirty="0" smtClean="0">
                <a:solidFill>
                  <a:schemeClr val="bg1"/>
                </a:solidFill>
                <a:latin typeface="Times New Roman" panose="02020603050405020304" pitchFamily="18" charset="0"/>
                <a:cs typeface="Times New Roman" panose="02020603050405020304" pitchFamily="18" charset="0"/>
              </a:rPr>
              <a:t>GUIDED By,</a:t>
            </a:r>
          </a:p>
          <a:p>
            <a:r>
              <a:rPr lang="en-IN" sz="1400" dirty="0">
                <a:solidFill>
                  <a:schemeClr val="bg1"/>
                </a:solidFill>
                <a:latin typeface="Times New Roman" panose="02020603050405020304" pitchFamily="18" charset="0"/>
                <a:cs typeface="Times New Roman" panose="02020603050405020304" pitchFamily="18" charset="0"/>
              </a:rPr>
              <a:t>Deepa </a:t>
            </a:r>
            <a:r>
              <a:rPr lang="en-IN" sz="1400" dirty="0" smtClean="0">
                <a:solidFill>
                  <a:schemeClr val="bg1"/>
                </a:solidFill>
                <a:latin typeface="Times New Roman" panose="02020603050405020304" pitchFamily="18" charset="0"/>
                <a:cs typeface="Times New Roman" panose="02020603050405020304" pitchFamily="18" charset="0"/>
              </a:rPr>
              <a:t>Thomas</a:t>
            </a:r>
          </a:p>
          <a:p>
            <a:r>
              <a:rPr lang="en-IN" sz="1400" dirty="0">
                <a:solidFill>
                  <a:schemeClr val="bg1"/>
                </a:solidFill>
                <a:latin typeface="Times New Roman" panose="02020603050405020304" pitchFamily="18" charset="0"/>
                <a:cs typeface="Times New Roman" panose="02020603050405020304" pitchFamily="18" charset="0"/>
              </a:rPr>
              <a:t>Assistant </a:t>
            </a:r>
            <a:r>
              <a:rPr lang="en-IN" sz="1400" dirty="0" smtClean="0">
                <a:solidFill>
                  <a:schemeClr val="bg1"/>
                </a:solidFill>
                <a:latin typeface="Times New Roman" panose="02020603050405020304" pitchFamily="18" charset="0"/>
                <a:cs typeface="Times New Roman" panose="02020603050405020304" pitchFamily="18" charset="0"/>
              </a:rPr>
              <a:t>Professor</a:t>
            </a:r>
          </a:p>
          <a:p>
            <a:r>
              <a:rPr lang="en-IN" sz="1400" dirty="0">
                <a:solidFill>
                  <a:schemeClr val="bg1"/>
                </a:solidFill>
                <a:latin typeface="Times New Roman" panose="02020603050405020304" pitchFamily="18" charset="0"/>
                <a:cs typeface="Times New Roman" panose="02020603050405020304" pitchFamily="18" charset="0"/>
              </a:rPr>
              <a:t>Department of CSE</a:t>
            </a:r>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sz="1400" b="1" u="sng" dirty="0">
                <a:latin typeface="Times New Roman" panose="02020603050405020304" pitchFamily="18" charset="0"/>
                <a:cs typeface="Times New Roman" panose="02020603050405020304" pitchFamily="18" charset="0"/>
              </a:rPr>
              <a:t>Evaluation of Abnormal Liver </a:t>
            </a:r>
            <a:r>
              <a:rPr lang="en-US" sz="1400" b="1" u="sng" dirty="0" smtClean="0">
                <a:latin typeface="Times New Roman" panose="02020603050405020304" pitchFamily="18" charset="0"/>
                <a:cs typeface="Times New Roman" panose="02020603050405020304" pitchFamily="18" charset="0"/>
              </a:rPr>
              <a:t>Tests[</a:t>
            </a:r>
            <a:r>
              <a:rPr lang="en-IN" sz="1400" b="1" u="sng" dirty="0">
                <a:latin typeface="Times New Roman" panose="02020603050405020304" pitchFamily="18" charset="0"/>
                <a:cs typeface="Times New Roman" panose="02020603050405020304" pitchFamily="18" charset="0"/>
              </a:rPr>
              <a:t>Tinsay </a:t>
            </a:r>
            <a:r>
              <a:rPr lang="en-IN" sz="1400" b="1" u="sng" dirty="0" smtClean="0">
                <a:latin typeface="Times New Roman" panose="02020603050405020304" pitchFamily="18" charset="0"/>
                <a:cs typeface="Times New Roman" panose="02020603050405020304" pitchFamily="18" charset="0"/>
              </a:rPr>
              <a:t>A</a:t>
            </a:r>
            <a:r>
              <a:rPr lang="en-IN" sz="1400" b="1" u="sng" dirty="0">
                <a:latin typeface="Times New Roman" panose="02020603050405020304" pitchFamily="18" charset="0"/>
                <a:cs typeface="Times New Roman" panose="02020603050405020304" pitchFamily="18" charset="0"/>
              </a:rPr>
              <a:t>. </a:t>
            </a:r>
            <a:r>
              <a:rPr lang="en-IN" sz="1400" b="1" u="sng" dirty="0" smtClean="0">
                <a:latin typeface="Times New Roman" panose="02020603050405020304" pitchFamily="18" charset="0"/>
                <a:cs typeface="Times New Roman" panose="02020603050405020304" pitchFamily="18" charset="0"/>
              </a:rPr>
              <a:t>Woreta 2014</a:t>
            </a:r>
            <a:r>
              <a:rPr lang="en-US" sz="1400" b="1" u="sng" dirty="0" smtClean="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The use of serum biochemical tests plays an important role in the diagnosis and </a:t>
            </a:r>
            <a:r>
              <a:rPr lang="en-US" sz="1800" dirty="0" smtClean="0">
                <a:latin typeface="Times New Roman" panose="02020603050405020304" pitchFamily="18" charset="0"/>
                <a:cs typeface="Times New Roman" panose="02020603050405020304" pitchFamily="18" charset="0"/>
              </a:rPr>
              <a:t>management </a:t>
            </a:r>
            <a:r>
              <a:rPr lang="en-US" sz="1800" dirty="0">
                <a:latin typeface="Times New Roman" panose="02020603050405020304" pitchFamily="18" charset="0"/>
                <a:cs typeface="Times New Roman" panose="02020603050405020304" pitchFamily="18" charset="0"/>
              </a:rPr>
              <a:t>of liver </a:t>
            </a:r>
            <a:r>
              <a:rPr lang="en-US" sz="1800" dirty="0" smtClean="0">
                <a:latin typeface="Times New Roman" panose="02020603050405020304" pitchFamily="18" charset="0"/>
                <a:cs typeface="Times New Roman" panose="02020603050405020304" pitchFamily="18" charset="0"/>
              </a:rPr>
              <a:t>diseases.</a:t>
            </a:r>
          </a:p>
          <a:p>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routine use of such tests has led to the increased detection of liver diseases in otherwise asymptomatic patients, often providing the first clue of the presence of liver </a:t>
            </a:r>
            <a:r>
              <a:rPr lang="en-US" sz="1800" dirty="0" smtClean="0">
                <a:latin typeface="Times New Roman" panose="02020603050405020304" pitchFamily="18" charset="0"/>
                <a:cs typeface="Times New Roman" panose="02020603050405020304" pitchFamily="18" charset="0"/>
              </a:rPr>
              <a:t>pathology.</a:t>
            </a:r>
          </a:p>
          <a:p>
            <a:r>
              <a:rPr lang="en-US" sz="1800" dirty="0" smtClean="0">
                <a:latin typeface="Times New Roman" panose="02020603050405020304" pitchFamily="18" charset="0"/>
                <a:cs typeface="Times New Roman" panose="02020603050405020304" pitchFamily="18" charset="0"/>
              </a:rPr>
              <a:t>Such </a:t>
            </a:r>
            <a:r>
              <a:rPr lang="en-US" sz="1800" dirty="0">
                <a:latin typeface="Times New Roman" panose="02020603050405020304" pitchFamily="18" charset="0"/>
                <a:cs typeface="Times New Roman" panose="02020603050405020304" pitchFamily="18" charset="0"/>
              </a:rPr>
              <a:t>laboratory tests, in addition to a </a:t>
            </a:r>
            <a:r>
              <a:rPr lang="en-US" sz="1800" dirty="0" smtClean="0">
                <a:latin typeface="Times New Roman" panose="02020603050405020304" pitchFamily="18" charset="0"/>
                <a:cs typeface="Times New Roman" panose="02020603050405020304" pitchFamily="18" charset="0"/>
              </a:rPr>
              <a:t>careful </a:t>
            </a:r>
            <a:r>
              <a:rPr lang="en-US" sz="1800" dirty="0">
                <a:latin typeface="Times New Roman" panose="02020603050405020304" pitchFamily="18" charset="0"/>
                <a:cs typeface="Times New Roman" panose="02020603050405020304" pitchFamily="18" charset="0"/>
              </a:rPr>
              <a:t>history, physical examination, and imaging tests, can help clinicians determine the cause of liver disease in most </a:t>
            </a:r>
            <a:r>
              <a:rPr lang="en-US" sz="1800" dirty="0" smtClean="0">
                <a:latin typeface="Times New Roman" panose="02020603050405020304" pitchFamily="18" charset="0"/>
                <a:cs typeface="Times New Roman" panose="02020603050405020304" pitchFamily="18" charset="0"/>
              </a:rPr>
              <a:t>cases.</a:t>
            </a:r>
          </a:p>
          <a:p>
            <a:r>
              <a:rPr lang="en-US" sz="1800" dirty="0">
                <a:latin typeface="Times New Roman" panose="02020603050405020304" pitchFamily="18" charset="0"/>
                <a:cs typeface="Times New Roman" panose="02020603050405020304" pitchFamily="18" charset="0"/>
              </a:rPr>
              <a:t>Traditionally, liver injury has been characterized as primarily hepatocellular versus cholestatic based on the degree of elevation of aminotransferases compared with </a:t>
            </a:r>
            <a:r>
              <a:rPr lang="en-IN" sz="1800" dirty="0">
                <a:latin typeface="Times New Roman" panose="02020603050405020304" pitchFamily="18" charset="0"/>
                <a:cs typeface="Times New Roman" panose="02020603050405020304" pitchFamily="18" charset="0"/>
              </a:rPr>
              <a:t>Alkaline </a:t>
            </a:r>
            <a:r>
              <a:rPr lang="en-IN" sz="1800" dirty="0" smtClean="0">
                <a:latin typeface="Times New Roman" panose="02020603050405020304" pitchFamily="18" charset="0"/>
                <a:cs typeface="Times New Roman" panose="02020603050405020304" pitchFamily="18" charset="0"/>
              </a:rPr>
              <a:t>phosphatase.</a:t>
            </a:r>
          </a:p>
          <a:p>
            <a:r>
              <a:rPr lang="en-US" sz="1800" dirty="0" smtClean="0">
                <a:latin typeface="Times New Roman" panose="02020603050405020304" pitchFamily="18" charset="0"/>
                <a:cs typeface="Times New Roman" panose="02020603050405020304" pitchFamily="18" charset="0"/>
              </a:rPr>
              <a:t>Although </a:t>
            </a:r>
            <a:r>
              <a:rPr lang="en-US" sz="1800" dirty="0">
                <a:latin typeface="Times New Roman" panose="02020603050405020304" pitchFamily="18" charset="0"/>
                <a:cs typeface="Times New Roman" panose="02020603050405020304" pitchFamily="18" charset="0"/>
              </a:rPr>
              <a:t>such a distinction can help direct initial evaluation, there is often significant overlap in the presentation of various liver diseases, which often have a mixed pattern.</a:t>
            </a:r>
            <a:endParaRPr lang="en-IN" sz="18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70304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sz="1500" b="1" u="sng" dirty="0">
                <a:latin typeface="Times New Roman" panose="02020603050405020304" pitchFamily="18" charset="0"/>
                <a:cs typeface="Times New Roman" panose="02020603050405020304" pitchFamily="18" charset="0"/>
              </a:rPr>
              <a:t>Improving healthcare operations management with machine </a:t>
            </a:r>
            <a:r>
              <a:rPr lang="en-US" sz="1500" b="1" u="sng" dirty="0" smtClean="0">
                <a:latin typeface="Times New Roman" panose="02020603050405020304" pitchFamily="18" charset="0"/>
                <a:cs typeface="Times New Roman" panose="02020603050405020304" pitchFamily="18" charset="0"/>
              </a:rPr>
              <a:t>learning [Oleg</a:t>
            </a:r>
            <a:r>
              <a:rPr lang="en-IN" sz="1500" b="1" u="sng" dirty="0" smtClean="0">
                <a:latin typeface="Times New Roman" panose="02020603050405020304" pitchFamily="18" charset="0"/>
                <a:cs typeface="Times New Roman" panose="02020603050405020304" pitchFamily="18" charset="0"/>
              </a:rPr>
              <a:t>S. Pianykh 2020</a:t>
            </a:r>
            <a:r>
              <a:rPr lang="en-US" sz="1500" b="1" u="sng" dirty="0" smtClean="0">
                <a:latin typeface="Times New Roman" panose="02020603050405020304" pitchFamily="18" charset="0"/>
                <a:cs typeface="Times New Roman" panose="02020603050405020304" pitchFamily="18" charset="0"/>
              </a:rPr>
              <a:t>]</a:t>
            </a:r>
            <a:endParaRPr lang="en-US" sz="1500" b="1" u="sng"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Healthcare institutions need modern and powerful technology to provide high-quality, cost-effective care to </a:t>
            </a:r>
            <a:r>
              <a:rPr lang="en-US" sz="1900" dirty="0" smtClean="0">
                <a:latin typeface="Times New Roman" panose="02020603050405020304" pitchFamily="18" charset="0"/>
                <a:cs typeface="Times New Roman" panose="02020603050405020304" pitchFamily="18" charset="0"/>
              </a:rPr>
              <a:t>patients.</a:t>
            </a:r>
          </a:p>
          <a:p>
            <a:r>
              <a:rPr lang="en-US" sz="1900" dirty="0" smtClean="0">
                <a:latin typeface="Times New Roman" panose="02020603050405020304" pitchFamily="18" charset="0"/>
                <a:cs typeface="Times New Roman" panose="02020603050405020304" pitchFamily="18" charset="0"/>
              </a:rPr>
              <a:t>However</a:t>
            </a:r>
            <a:r>
              <a:rPr lang="en-US" sz="1900" dirty="0">
                <a:latin typeface="Times New Roman" panose="02020603050405020304" pitchFamily="18" charset="0"/>
                <a:cs typeface="Times New Roman" panose="02020603050405020304" pitchFamily="18" charset="0"/>
              </a:rPr>
              <a:t>, despite the considerable progress in the computerization and digitization of medicine, efficient and robust management tools have yet to </a:t>
            </a:r>
            <a:r>
              <a:rPr lang="en-US" sz="1900" dirty="0" smtClean="0">
                <a:latin typeface="Times New Roman" panose="02020603050405020304" pitchFamily="18" charset="0"/>
                <a:cs typeface="Times New Roman" panose="02020603050405020304" pitchFamily="18" charset="0"/>
              </a:rPr>
              <a:t>materialize.</a:t>
            </a:r>
          </a:p>
          <a:p>
            <a:r>
              <a:rPr lang="en-US" sz="1900" dirty="0" smtClean="0">
                <a:latin typeface="Times New Roman" panose="02020603050405020304" pitchFamily="18" charset="0"/>
                <a:cs typeface="Times New Roman" panose="02020603050405020304" pitchFamily="18" charset="0"/>
              </a:rPr>
              <a:t>One </a:t>
            </a:r>
            <a:r>
              <a:rPr lang="en-US" sz="1900" dirty="0">
                <a:latin typeface="Times New Roman" panose="02020603050405020304" pitchFamily="18" charset="0"/>
                <a:cs typeface="Times New Roman" panose="02020603050405020304" pitchFamily="18" charset="0"/>
              </a:rPr>
              <a:t>important reason for this is the extreme complexity and variability of healthcare operations, the needs of which have outgrown conventional </a:t>
            </a:r>
            <a:r>
              <a:rPr lang="en-US" sz="1900" dirty="0" smtClean="0">
                <a:latin typeface="Times New Roman" panose="02020603050405020304" pitchFamily="18" charset="0"/>
                <a:cs typeface="Times New Roman" panose="02020603050405020304" pitchFamily="18" charset="0"/>
              </a:rPr>
              <a:t>management.</a:t>
            </a:r>
          </a:p>
          <a:p>
            <a:r>
              <a:rPr lang="en-US" sz="1900" dirty="0" smtClean="0">
                <a:latin typeface="Times New Roman" panose="02020603050405020304" pitchFamily="18" charset="0"/>
                <a:cs typeface="Times New Roman" panose="02020603050405020304" pitchFamily="18" charset="0"/>
              </a:rPr>
              <a:t>Machine </a:t>
            </a:r>
            <a:r>
              <a:rPr lang="en-US" sz="1900" dirty="0">
                <a:latin typeface="Times New Roman" panose="02020603050405020304" pitchFamily="18" charset="0"/>
                <a:cs typeface="Times New Roman" panose="02020603050405020304" pitchFamily="18" charset="0"/>
              </a:rPr>
              <a:t>learning algorithms, scalable and adaptive to complex patterns, may be particularly well suited to solving </a:t>
            </a:r>
            <a:r>
              <a:rPr lang="en-US" sz="1900" dirty="0" smtClean="0">
                <a:latin typeface="Times New Roman" panose="02020603050405020304" pitchFamily="18" charset="0"/>
                <a:cs typeface="Times New Roman" panose="02020603050405020304" pitchFamily="18" charset="0"/>
              </a:rPr>
              <a:t>these.</a:t>
            </a:r>
          </a:p>
          <a:p>
            <a:r>
              <a:rPr lang="en-US" sz="1900" dirty="0" smtClean="0">
                <a:latin typeface="Times New Roman" panose="02020603050405020304" pitchFamily="18" charset="0"/>
                <a:cs typeface="Times New Roman" panose="02020603050405020304" pitchFamily="18" charset="0"/>
              </a:rPr>
              <a:t>The </a:t>
            </a:r>
            <a:r>
              <a:rPr lang="en-US" sz="1900" dirty="0">
                <a:latin typeface="Times New Roman" panose="02020603050405020304" pitchFamily="18" charset="0"/>
                <a:cs typeface="Times New Roman" panose="02020603050405020304" pitchFamily="18" charset="0"/>
              </a:rPr>
              <a:t>main goal of this work was to study this relationship using </a:t>
            </a:r>
            <a:r>
              <a:rPr lang="en-US" sz="1900" dirty="0" smtClean="0">
                <a:latin typeface="Times New Roman" panose="02020603050405020304" pitchFamily="18" charset="0"/>
                <a:cs typeface="Times New Roman" panose="02020603050405020304" pitchFamily="18" charset="0"/>
              </a:rPr>
              <a:t>a person having </a:t>
            </a:r>
            <a:r>
              <a:rPr lang="en-US" sz="2000" dirty="0" smtClean="0">
                <a:latin typeface="Times New Roman" panose="02020603050405020304" pitchFamily="18" charset="0"/>
                <a:cs typeface="Times New Roman" panose="02020603050405020304" pitchFamily="18" charset="0"/>
              </a:rPr>
              <a:t>disease or not</a:t>
            </a:r>
            <a:r>
              <a:rPr lang="en-US" sz="1900" dirty="0">
                <a:latin typeface="Times New Roman" panose="02020603050405020304" pitchFamily="18" charset="0"/>
                <a:cs typeface="Times New Roman" panose="02020603050405020304" pitchFamily="18" charset="0"/>
              </a:rPr>
              <a:t>.</a:t>
            </a:r>
            <a:endParaRPr lang="en-US" sz="19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2978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SYSTEM</a:t>
            </a:r>
            <a:endParaRPr lang="en-IN" dirty="0"/>
          </a:p>
        </p:txBody>
      </p:sp>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From a detailed research about the topic, we came to know that there areas only two systems exists on the same domain</a:t>
            </a:r>
            <a:r>
              <a:rPr lang="en-US" sz="1800" dirty="0" smtClean="0">
                <a:latin typeface="Times New Roman" panose="02020603050405020304" pitchFamily="18" charset="0"/>
                <a:cs typeface="Times New Roman" panose="02020603050405020304" pitchFamily="18" charset="0"/>
              </a:rPr>
              <a:t>.</a:t>
            </a:r>
          </a:p>
          <a:p>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first system is fully manual. It can store the details of the patients and their medical reports. These are the main features of the first system.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Second </a:t>
            </a:r>
            <a:r>
              <a:rPr lang="en-US" sz="1800" dirty="0">
                <a:latin typeface="Times New Roman" panose="02020603050405020304" pitchFamily="18" charset="0"/>
                <a:cs typeface="Times New Roman" panose="02020603050405020304" pitchFamily="18" charset="0"/>
              </a:rPr>
              <a:t>system is more productive than first system. From a similar work paper, we came to know that the system is built using KNN algorithm. This algorithm predicts the result, but the accuracy is very less.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main disadvantage of this system is that it classifies the data in accordance with the majority in the </a:t>
            </a:r>
            <a:r>
              <a:rPr lang="en-US" sz="1800" dirty="0" smtClean="0">
                <a:latin typeface="Times New Roman" panose="02020603050405020304" pitchFamily="18" charset="0"/>
                <a:cs typeface="Times New Roman" panose="02020603050405020304" pitchFamily="18" charset="0"/>
              </a:rPr>
              <a:t>dataset. These </a:t>
            </a:r>
            <a:r>
              <a:rPr lang="en-US" sz="1800" dirty="0">
                <a:latin typeface="Times New Roman" panose="02020603050405020304" pitchFamily="18" charset="0"/>
                <a:cs typeface="Times New Roman" panose="02020603050405020304" pitchFamily="18" charset="0"/>
              </a:rPr>
              <a:t>are the main systems present in this domain. </a:t>
            </a:r>
            <a:endParaRPr lang="en-US" sz="1800" dirty="0" smtClean="0">
              <a:latin typeface="Times New Roman" panose="02020603050405020304" pitchFamily="18" charset="0"/>
              <a:cs typeface="Times New Roman" panose="02020603050405020304" pitchFamily="18" charset="0"/>
            </a:endParaRPr>
          </a:p>
          <a:p>
            <a:r>
              <a:rPr lang="en-US" sz="1800" dirty="0" smtClean="0">
                <a:latin typeface="Times New Roman" panose="02020603050405020304" pitchFamily="18" charset="0"/>
                <a:cs typeface="Times New Roman" panose="02020603050405020304" pitchFamily="18" charset="0"/>
              </a:rPr>
              <a:t>So </a:t>
            </a:r>
            <a:r>
              <a:rPr lang="en-US" sz="1800" dirty="0">
                <a:latin typeface="Times New Roman" panose="02020603050405020304" pitchFamily="18" charset="0"/>
                <a:cs typeface="Times New Roman" panose="02020603050405020304" pitchFamily="18" charset="0"/>
              </a:rPr>
              <a:t>it would be very much useful to common people if we introduce a system which predicts if there is any chance for liver disease or not. And that system should be very accurate.</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95699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SYSTEM</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US" sz="1800" dirty="0">
                <a:latin typeface="Times New Roman" panose="02020603050405020304" pitchFamily="18" charset="0"/>
                <a:cs typeface="Times New Roman" panose="02020603050405020304" pitchFamily="18" charset="0"/>
              </a:rPr>
              <a:t>Random Forest algorithm is used</a:t>
            </a:r>
            <a:r>
              <a:rPr lang="en-US" sz="1800" dirty="0" smtClean="0">
                <a:latin typeface="Times New Roman" panose="02020603050405020304" pitchFamily="18" charset="0"/>
                <a:cs typeface="Times New Roman" panose="02020603050405020304" pitchFamily="18" charset="0"/>
              </a:rPr>
              <a:t>.</a:t>
            </a:r>
            <a:endParaRPr lang="en-IN" sz="18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This </a:t>
            </a:r>
            <a:r>
              <a:rPr lang="en-IN" sz="1800" dirty="0">
                <a:latin typeface="Times New Roman" panose="02020603050405020304" pitchFamily="18" charset="0"/>
                <a:cs typeface="Times New Roman" panose="02020603050405020304" pitchFamily="18" charset="0"/>
              </a:rPr>
              <a:t>System aims to </a:t>
            </a:r>
            <a:r>
              <a:rPr lang="en-IN" sz="1800" dirty="0" smtClean="0">
                <a:latin typeface="Times New Roman" panose="02020603050405020304" pitchFamily="18" charset="0"/>
                <a:cs typeface="Times New Roman" panose="02020603050405020304" pitchFamily="18" charset="0"/>
              </a:rPr>
              <a:t>impute </a:t>
            </a:r>
            <a:r>
              <a:rPr lang="en-IN" sz="1800" dirty="0">
                <a:latin typeface="Times New Roman" panose="02020603050405020304" pitchFamily="18" charset="0"/>
                <a:cs typeface="Times New Roman" panose="02020603050405020304" pitchFamily="18" charset="0"/>
              </a:rPr>
              <a:t>missing data using </a:t>
            </a:r>
            <a:r>
              <a:rPr lang="en-IN" sz="1800" dirty="0" smtClean="0">
                <a:latin typeface="Times New Roman" panose="02020603050405020304" pitchFamily="18" charset="0"/>
                <a:cs typeface="Times New Roman" panose="02020603050405020304" pitchFamily="18" charset="0"/>
              </a:rPr>
              <a:t>the (Multiple </a:t>
            </a:r>
            <a:r>
              <a:rPr lang="en-IN" sz="1800" dirty="0">
                <a:latin typeface="Times New Roman" panose="02020603050405020304" pitchFamily="18" charset="0"/>
                <a:cs typeface="Times New Roman" panose="02020603050405020304" pitchFamily="18" charset="0"/>
              </a:rPr>
              <a:t>I</a:t>
            </a:r>
            <a:r>
              <a:rPr lang="en-IN" sz="1800" dirty="0" smtClean="0">
                <a:latin typeface="Times New Roman" panose="02020603050405020304" pitchFamily="18" charset="0"/>
                <a:cs typeface="Times New Roman" panose="02020603050405020304" pitchFamily="18" charset="0"/>
              </a:rPr>
              <a:t>mputation by Chained Equation) </a:t>
            </a:r>
            <a:r>
              <a:rPr lang="en-IN" sz="1800" dirty="0">
                <a:latin typeface="Times New Roman" panose="02020603050405020304" pitchFamily="18" charset="0"/>
                <a:cs typeface="Times New Roman" panose="02020603050405020304" pitchFamily="18" charset="0"/>
              </a:rPr>
              <a:t>MICE </a:t>
            </a:r>
            <a:r>
              <a:rPr lang="en-IN" sz="1800" dirty="0" smtClean="0">
                <a:latin typeface="Times New Roman" panose="02020603050405020304" pitchFamily="18" charset="0"/>
                <a:cs typeface="Times New Roman" panose="02020603050405020304" pitchFamily="18" charset="0"/>
              </a:rPr>
              <a:t>algorithm.</a:t>
            </a:r>
            <a:endParaRPr lang="en-IN" sz="1800" dirty="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Compare </a:t>
            </a:r>
            <a:r>
              <a:rPr lang="en-IN" sz="1800" dirty="0">
                <a:latin typeface="Times New Roman" panose="02020603050405020304" pitchFamily="18" charset="0"/>
                <a:cs typeface="Times New Roman" panose="02020603050405020304" pitchFamily="18" charset="0"/>
              </a:rPr>
              <a:t>among several statistical learning methods the ability to predict binary </a:t>
            </a:r>
            <a:r>
              <a:rPr lang="en-IN" sz="1800" dirty="0" smtClean="0">
                <a:latin typeface="Times New Roman" panose="02020603050405020304" pitchFamily="18" charset="0"/>
                <a:cs typeface="Times New Roman" panose="02020603050405020304" pitchFamily="18" charset="0"/>
              </a:rPr>
              <a:t>classifications </a:t>
            </a:r>
            <a:r>
              <a:rPr lang="en-IN" sz="1800" dirty="0">
                <a:latin typeface="Times New Roman" panose="02020603050405020304" pitchFamily="18" charset="0"/>
                <a:cs typeface="Times New Roman" panose="02020603050405020304" pitchFamily="18" charset="0"/>
              </a:rPr>
              <a:t>of liver </a:t>
            </a:r>
            <a:r>
              <a:rPr lang="en-IN" sz="1800" dirty="0" smtClean="0">
                <a:latin typeface="Times New Roman" panose="02020603050405020304" pitchFamily="18" charset="0"/>
                <a:cs typeface="Times New Roman" panose="02020603050405020304" pitchFamily="18" charset="0"/>
              </a:rPr>
              <a:t>disease.</a:t>
            </a:r>
          </a:p>
          <a:p>
            <a:pPr algn="just"/>
            <a:r>
              <a:rPr lang="en-IN" sz="1800" dirty="0" smtClean="0">
                <a:latin typeface="Times New Roman" panose="02020603050405020304" pitchFamily="18" charset="0"/>
                <a:cs typeface="Times New Roman" panose="02020603050405020304" pitchFamily="18" charset="0"/>
              </a:rPr>
              <a:t>Obtain </a:t>
            </a:r>
            <a:r>
              <a:rPr lang="en-IN" sz="1800" dirty="0">
                <a:latin typeface="Times New Roman" panose="02020603050405020304" pitchFamily="18" charset="0"/>
                <a:cs typeface="Times New Roman" panose="02020603050405020304" pitchFamily="18" charset="0"/>
              </a:rPr>
              <a:t>confusion matrices for comparing actual classes with predictive </a:t>
            </a:r>
            <a:r>
              <a:rPr lang="en-IN" sz="1800" dirty="0" smtClean="0">
                <a:latin typeface="Times New Roman" panose="02020603050405020304" pitchFamily="18" charset="0"/>
                <a:cs typeface="Times New Roman" panose="02020603050405020304" pitchFamily="18" charset="0"/>
              </a:rPr>
              <a:t>classes, compare </a:t>
            </a:r>
            <a:r>
              <a:rPr lang="en-IN" sz="1800" dirty="0">
                <a:latin typeface="Times New Roman" panose="02020603050405020304" pitchFamily="18" charset="0"/>
                <a:cs typeface="Times New Roman" panose="02020603050405020304" pitchFamily="18" charset="0"/>
              </a:rPr>
              <a:t>several ML approaches to assess a better performance of liver disease </a:t>
            </a:r>
            <a:r>
              <a:rPr lang="en-IN" sz="1800" dirty="0" smtClean="0">
                <a:latin typeface="Times New Roman" panose="02020603050405020304" pitchFamily="18" charset="0"/>
                <a:cs typeface="Times New Roman" panose="02020603050405020304" pitchFamily="18" charset="0"/>
              </a:rPr>
              <a:t>diagnosis.</a:t>
            </a:r>
          </a:p>
          <a:p>
            <a:pPr algn="just"/>
            <a:r>
              <a:rPr lang="en-IN" sz="1800" dirty="0">
                <a:latin typeface="Times New Roman" panose="02020603050405020304" pitchFamily="18" charset="0"/>
                <a:cs typeface="Times New Roman" panose="02020603050405020304" pitchFamily="18" charset="0"/>
              </a:rPr>
              <a:t>E</a:t>
            </a:r>
            <a:r>
              <a:rPr lang="en-IN" sz="1800" dirty="0" smtClean="0">
                <a:latin typeface="Times New Roman" panose="02020603050405020304" pitchFamily="18" charset="0"/>
                <a:cs typeface="Times New Roman" panose="02020603050405020304" pitchFamily="18" charset="0"/>
              </a:rPr>
              <a:t>valuate </a:t>
            </a:r>
            <a:r>
              <a:rPr lang="en-IN" sz="1800" dirty="0">
                <a:latin typeface="Times New Roman" panose="02020603050405020304" pitchFamily="18" charset="0"/>
                <a:cs typeface="Times New Roman" panose="02020603050405020304" pitchFamily="18" charset="0"/>
              </a:rPr>
              <a:t>receiver operating characteristic (ROC) curves for determining the diagnostic ability of binary classification of liver disease</a:t>
            </a:r>
            <a:r>
              <a:rPr lang="en-IN" sz="1800" dirty="0" smtClean="0">
                <a:latin typeface="Times New Roman" panose="02020603050405020304" pitchFamily="18" charset="0"/>
                <a:cs typeface="Times New Roman" panose="02020603050405020304" pitchFamily="18" charset="0"/>
              </a:rPr>
              <a:t>.</a:t>
            </a:r>
          </a:p>
          <a:p>
            <a:pPr algn="just"/>
            <a:r>
              <a:rPr lang="en-US" sz="1800" dirty="0" smtClean="0">
                <a:latin typeface="Times New Roman" panose="02020603050405020304" pitchFamily="18" charset="0"/>
                <a:cs typeface="Times New Roman" panose="02020603050405020304" pitchFamily="18" charset="0"/>
              </a:rPr>
              <a:t>Here the patient can book an appointment to a specified doctor and the doctor can prescribe what test are needed to be done.</a:t>
            </a:r>
            <a:endParaRPr lang="en-IN"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In this system it is used to predict the liver disease of a person based on the parameters such as total bilirubin, direct bilirubin, albumin, total protein etc</a:t>
            </a:r>
            <a:r>
              <a:rPr lang="en-US" sz="1800" dirty="0">
                <a:latin typeface="Times New Roman" panose="02020603050405020304" pitchFamily="18" charset="0"/>
                <a:cs typeface="Times New Roman" panose="02020603050405020304" pitchFamily="18" charset="0"/>
              </a:rPr>
              <a:t>.</a:t>
            </a:r>
            <a:endParaRPr lang="en-IN" sz="1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Also in this </a:t>
            </a:r>
            <a:r>
              <a:rPr lang="en-US" sz="1800" smtClean="0">
                <a:latin typeface="Times New Roman" panose="02020603050405020304" pitchFamily="18" charset="0"/>
                <a:cs typeface="Times New Roman" panose="02020603050405020304" pitchFamily="18" charset="0"/>
              </a:rPr>
              <a:t>system it can </a:t>
            </a:r>
            <a:r>
              <a:rPr lang="en-US" sz="1800" dirty="0" smtClean="0">
                <a:latin typeface="Times New Roman" panose="02020603050405020304" pitchFamily="18" charset="0"/>
                <a:cs typeface="Times New Roman" panose="02020603050405020304" pitchFamily="18" charset="0"/>
              </a:rPr>
              <a:t>add the donor and recipient details who need the liver and blood during the transplantation time.</a:t>
            </a:r>
            <a:endParaRPr lang="en-IN" sz="1800" dirty="0" smtClean="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4697557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IN" dirty="0"/>
          </a:p>
        </p:txBody>
      </p:sp>
      <p:sp>
        <p:nvSpPr>
          <p:cNvPr id="3" name="Content Placeholder 2"/>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rPr>
              <a:t>Registration</a:t>
            </a:r>
          </a:p>
          <a:p>
            <a:r>
              <a:rPr lang="en-US" sz="2400" dirty="0" smtClean="0">
                <a:latin typeface="Times New Roman" panose="02020603050405020304" pitchFamily="18" charset="0"/>
                <a:cs typeface="Times New Roman" panose="02020603050405020304" pitchFamily="18" charset="0"/>
              </a:rPr>
              <a:t>Login</a:t>
            </a:r>
          </a:p>
          <a:p>
            <a:pPr>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Hospital</a:t>
            </a:r>
          </a:p>
          <a:p>
            <a:pPr>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Patient </a:t>
            </a:r>
          </a:p>
          <a:p>
            <a:pPr>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Doctor</a:t>
            </a:r>
          </a:p>
          <a:p>
            <a:r>
              <a:rPr lang="en-US" sz="2400" dirty="0">
                <a:latin typeface="Times New Roman" panose="02020603050405020304" pitchFamily="18" charset="0"/>
                <a:cs typeface="Times New Roman" panose="02020603050405020304" pitchFamily="18" charset="0"/>
              </a:rPr>
              <a:t>Liver Disease </a:t>
            </a:r>
            <a:r>
              <a:rPr lang="en-US" sz="2400" dirty="0" smtClean="0">
                <a:latin typeface="Times New Roman" panose="02020603050405020304" pitchFamily="18" charset="0"/>
                <a:cs typeface="Times New Roman" panose="02020603050405020304" pitchFamily="18" charset="0"/>
              </a:rPr>
              <a:t>Prediction</a:t>
            </a:r>
          </a:p>
          <a:p>
            <a:r>
              <a:rPr lang="en-US" sz="2400" dirty="0" smtClean="0">
                <a:latin typeface="Times New Roman" panose="02020603050405020304" pitchFamily="18" charset="0"/>
                <a:cs typeface="Times New Roman" panose="02020603050405020304" pitchFamily="18" charset="0"/>
              </a:rPr>
              <a:t>Donor Details</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711867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IN" dirty="0"/>
          </a:p>
        </p:txBody>
      </p:sp>
      <p:sp>
        <p:nvSpPr>
          <p:cNvPr id="3" name="Content Placeholder 2"/>
          <p:cNvSpPr>
            <a:spLocks noGrp="1"/>
          </p:cNvSpPr>
          <p:nvPr>
            <p:ph idx="1"/>
          </p:nvPr>
        </p:nvSpPr>
        <p:spPr/>
        <p:txBody>
          <a:bodyPr/>
          <a:lstStyle/>
          <a:p>
            <a:r>
              <a:rPr lang="en-US" sz="1800" dirty="0">
                <a:latin typeface="Times New Roman" panose="02020603050405020304" pitchFamily="18" charset="0"/>
                <a:cs typeface="Times New Roman" panose="02020603050405020304" pitchFamily="18" charset="0"/>
              </a:rPr>
              <a:t>Random forest is a Supervised Machine Learning Algorithm that is used widely in Classification and Regression problems.</a:t>
            </a:r>
          </a:p>
          <a:p>
            <a:r>
              <a:rPr lang="en-US" sz="1800" dirty="0">
                <a:latin typeface="Times New Roman" panose="02020603050405020304" pitchFamily="18" charset="0"/>
                <a:cs typeface="Times New Roman" panose="02020603050405020304" pitchFamily="18" charset="0"/>
              </a:rPr>
              <a:t>It builds decision trees on different samples and takes their majority vote for classification and average in case of regression.</a:t>
            </a:r>
            <a:endParaRPr lang="en-IN"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83467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281050"/>
            <a:ext cx="8246070" cy="763525"/>
          </a:xfrm>
        </p:spPr>
        <p:txBody>
          <a:bodyPr>
            <a:noAutofit/>
          </a:bodyPr>
          <a:lstStyle/>
          <a:p>
            <a:r>
              <a:rPr lang="en-IN" sz="2800" dirty="0" smtClean="0"/>
              <a:t>SYSTEM</a:t>
            </a:r>
            <a:r>
              <a:rPr lang="en-IN" sz="2800" dirty="0"/>
              <a:t> </a:t>
            </a:r>
            <a:r>
              <a:rPr lang="en-IN" sz="2800" dirty="0" smtClean="0"/>
              <a:t>ARCHITECTURE</a:t>
            </a:r>
            <a:r>
              <a:rPr lang="en-IN" sz="2800" dirty="0"/>
              <a:t/>
            </a:r>
            <a:br>
              <a:rPr lang="en-IN" sz="2800" dirty="0"/>
            </a:br>
            <a:endParaRPr lang="en-IN" sz="2800"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6471" y="1044575"/>
            <a:ext cx="5691058" cy="3817938"/>
          </a:xfrm>
          <a:prstGeom prst="rect">
            <a:avLst/>
          </a:prstGeom>
          <a:noFill/>
          <a:ln>
            <a:noFill/>
          </a:ln>
        </p:spPr>
      </p:pic>
    </p:spTree>
    <p:extLst>
      <p:ext uri="{BB962C8B-B14F-4D97-AF65-F5344CB8AC3E}">
        <p14:creationId xmlns:p14="http://schemas.microsoft.com/office/powerpoint/2010/main" val="672076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59785" y="2419045"/>
            <a:ext cx="1679755" cy="763525"/>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PATIENT</a:t>
            </a:r>
            <a:endParaRPr lang="en-IN" dirty="0"/>
          </a:p>
        </p:txBody>
      </p:sp>
      <p:sp>
        <p:nvSpPr>
          <p:cNvPr id="6" name="Oval 5"/>
          <p:cNvSpPr/>
          <p:nvPr/>
        </p:nvSpPr>
        <p:spPr>
          <a:xfrm>
            <a:off x="3808475" y="2189987"/>
            <a:ext cx="1679755" cy="122164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DATABASE</a:t>
            </a:r>
            <a:endParaRPr lang="en-IN" dirty="0"/>
          </a:p>
        </p:txBody>
      </p:sp>
      <p:sp>
        <p:nvSpPr>
          <p:cNvPr id="7" name="Rectangle 6"/>
          <p:cNvSpPr/>
          <p:nvPr/>
        </p:nvSpPr>
        <p:spPr>
          <a:xfrm>
            <a:off x="6665089" y="2419044"/>
            <a:ext cx="1679755" cy="763525"/>
          </a:xfrm>
          <a:prstGeom prst="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DOCTOR</a:t>
            </a:r>
            <a:endParaRPr lang="en-IN" dirty="0"/>
          </a:p>
        </p:txBody>
      </p:sp>
      <p:cxnSp>
        <p:nvCxnSpPr>
          <p:cNvPr id="9" name="Straight Arrow Connector 8"/>
          <p:cNvCxnSpPr/>
          <p:nvPr/>
        </p:nvCxnSpPr>
        <p:spPr>
          <a:xfrm>
            <a:off x="2892245" y="2877160"/>
            <a:ext cx="76352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640935" y="2877160"/>
            <a:ext cx="9162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8965" y="216070"/>
            <a:ext cx="2987613" cy="523220"/>
          </a:xfrm>
          <a:prstGeom prst="rect">
            <a:avLst/>
          </a:prstGeom>
          <a:noFill/>
        </p:spPr>
        <p:txBody>
          <a:bodyPr wrap="none" rtlCol="0">
            <a:spAutoFit/>
          </a:bodyPr>
          <a:lstStyle/>
          <a:p>
            <a:r>
              <a:rPr lang="en-US" sz="2800" dirty="0" smtClean="0">
                <a:solidFill>
                  <a:schemeClr val="bg1"/>
                </a:solidFill>
              </a:rPr>
              <a:t>BLOOD DONATION </a:t>
            </a:r>
            <a:endParaRPr lang="en-IN" sz="2800" dirty="0">
              <a:solidFill>
                <a:schemeClr val="bg1"/>
              </a:solidFill>
            </a:endParaRPr>
          </a:p>
        </p:txBody>
      </p:sp>
    </p:spTree>
    <p:extLst>
      <p:ext uri="{BB962C8B-B14F-4D97-AF65-F5344CB8AC3E}">
        <p14:creationId xmlns:p14="http://schemas.microsoft.com/office/powerpoint/2010/main" val="32537979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CONCLUSION</a:t>
            </a:r>
            <a:endParaRPr lang="en-IN" sz="2800" dirty="0"/>
          </a:p>
        </p:txBody>
      </p:sp>
      <p:sp>
        <p:nvSpPr>
          <p:cNvPr id="3" name="Content Placeholder 2"/>
          <p:cNvSpPr>
            <a:spLocks noGrp="1"/>
          </p:cNvSpPr>
          <p:nvPr>
            <p:ph idx="1"/>
          </p:nvPr>
        </p:nvSpPr>
        <p:spPr/>
        <p:txBody>
          <a:bodyPr>
            <a:normAutofit lnSpcReduction="10000"/>
          </a:bodyPr>
          <a:lstStyle/>
          <a:p>
            <a:r>
              <a:rPr lang="en-US" sz="1800" dirty="0">
                <a:latin typeface="Times New Roman" panose="02020603050405020304" pitchFamily="18" charset="0"/>
                <a:cs typeface="Times New Roman" panose="02020603050405020304" pitchFamily="18" charset="0"/>
              </a:rPr>
              <a:t>C</a:t>
            </a:r>
            <a:r>
              <a:rPr lang="en-US" sz="1800" dirty="0" smtClean="0">
                <a:latin typeface="Times New Roman" panose="02020603050405020304" pitchFamily="18" charset="0"/>
                <a:cs typeface="Times New Roman" panose="02020603050405020304" pitchFamily="18" charset="0"/>
              </a:rPr>
              <a:t>hronic </a:t>
            </a:r>
            <a:r>
              <a:rPr lang="en-US" sz="1800" dirty="0">
                <a:latin typeface="Times New Roman" panose="02020603050405020304" pitchFamily="18" charset="0"/>
                <a:cs typeface="Times New Roman" panose="02020603050405020304" pitchFamily="18" charset="0"/>
              </a:rPr>
              <a:t>liver disease is detected by clinicians who are well trained in identifying </a:t>
            </a:r>
            <a:r>
              <a:rPr lang="en-US" sz="1800" dirty="0" smtClean="0">
                <a:latin typeface="Times New Roman" panose="02020603050405020304" pitchFamily="18" charset="0"/>
                <a:cs typeface="Times New Roman" panose="02020603050405020304" pitchFamily="18" charset="0"/>
              </a:rPr>
              <a:t>significant </a:t>
            </a:r>
            <a:r>
              <a:rPr lang="en-US" sz="1800" dirty="0">
                <a:latin typeface="Times New Roman" panose="02020603050405020304" pitchFamily="18" charset="0"/>
                <a:cs typeface="Times New Roman" panose="02020603050405020304" pitchFamily="18" charset="0"/>
              </a:rPr>
              <a:t>observations and classifying them as normal or abnormal using background </a:t>
            </a:r>
            <a:r>
              <a:rPr lang="en-US" sz="1800" dirty="0" smtClean="0">
                <a:latin typeface="Times New Roman" panose="02020603050405020304" pitchFamily="18" charset="0"/>
                <a:cs typeface="Times New Roman" panose="02020603050405020304" pitchFamily="18" charset="0"/>
              </a:rPr>
              <a:t>information </a:t>
            </a:r>
            <a:r>
              <a:rPr lang="en-US" sz="1800" dirty="0">
                <a:latin typeface="Times New Roman" panose="02020603050405020304" pitchFamily="18" charset="0"/>
                <a:cs typeface="Times New Roman" panose="02020603050405020304" pitchFamily="18" charset="0"/>
              </a:rPr>
              <a:t>and other context clues. </a:t>
            </a:r>
            <a:endParaRPr lang="en-US" sz="1800" dirty="0" smtClean="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ML algorithms can be trained to detect the possibility of liver disease in a similar way to assist healthcare </a:t>
            </a:r>
            <a:r>
              <a:rPr lang="en-US" sz="1800" dirty="0" smtClean="0">
                <a:latin typeface="Times New Roman" panose="02020603050405020304" pitchFamily="18" charset="0"/>
                <a:cs typeface="Times New Roman" panose="02020603050405020304" pitchFamily="18" charset="0"/>
              </a:rPr>
              <a:t>workers.</a:t>
            </a:r>
          </a:p>
          <a:p>
            <a:r>
              <a:rPr lang="en-US" sz="1800" dirty="0">
                <a:latin typeface="Times New Roman" panose="02020603050405020304" pitchFamily="18" charset="0"/>
                <a:cs typeface="Times New Roman" panose="02020603050405020304" pitchFamily="18" charset="0"/>
              </a:rPr>
              <a:t>Using the correlation of each variable with the risk of liver disease to train the model, ML methods were able to identify which blood donors were healthy and which had liver disease with high accuracy</a:t>
            </a:r>
            <a:r>
              <a:rPr lang="en-US" sz="1800" dirty="0" smtClean="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Application of the ML methods can help reduce the total burden of liver disease on public health worldwide by improving recognition of risk factors and diagnostic variables</a:t>
            </a:r>
            <a:r>
              <a:rPr lang="en-US" sz="1800" dirty="0" smtClean="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More importantly, for chronic liver disease, detecting liver disease at earlier stages or in hidden cases by ML could decrease liver-related mortality, transplants, and/or hospitalizations.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479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REFERENCES</a:t>
            </a:r>
          </a:p>
        </p:txBody>
      </p:sp>
      <p:sp>
        <p:nvSpPr>
          <p:cNvPr id="5" name="Content Placeholder 4"/>
          <p:cNvSpPr>
            <a:spLocks noGrp="1"/>
          </p:cNvSpPr>
          <p:nvPr>
            <p:ph idx="1"/>
          </p:nvPr>
        </p:nvSpPr>
        <p:spPr/>
        <p:txBody>
          <a:bodyPr>
            <a:normAutofit/>
          </a:bodyPr>
          <a:lstStyle/>
          <a:p>
            <a:pPr algn="jus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Asrani, S.K.; Devarbhavi, H.; Eaton, J.; Kamath, P.S. </a:t>
            </a:r>
            <a:r>
              <a:rPr lang="en-US" sz="1800" dirty="0" smtClean="0">
                <a:latin typeface="Times New Roman" panose="02020603050405020304" pitchFamily="18" charset="0"/>
                <a:cs typeface="Times New Roman" panose="02020603050405020304" pitchFamily="18" charset="0"/>
              </a:rPr>
              <a:t>“Burden </a:t>
            </a:r>
            <a:r>
              <a:rPr lang="en-US" sz="1800" dirty="0">
                <a:latin typeface="Times New Roman" panose="02020603050405020304" pitchFamily="18" charset="0"/>
                <a:cs typeface="Times New Roman" panose="02020603050405020304" pitchFamily="18" charset="0"/>
              </a:rPr>
              <a:t>of liver diseases in the </a:t>
            </a:r>
            <a:r>
              <a:rPr lang="en-US" sz="1800" dirty="0" smtClean="0">
                <a:latin typeface="Times New Roman" panose="02020603050405020304" pitchFamily="18" charset="0"/>
                <a:cs typeface="Times New Roman" panose="02020603050405020304" pitchFamily="18" charset="0"/>
              </a:rPr>
              <a:t>world”. </a:t>
            </a:r>
            <a:r>
              <a:rPr lang="en-US" sz="1800" dirty="0">
                <a:latin typeface="Times New Roman" panose="02020603050405020304" pitchFamily="18" charset="0"/>
                <a:cs typeface="Times New Roman" panose="02020603050405020304" pitchFamily="18" charset="0"/>
              </a:rPr>
              <a:t>J. Hepatol. </a:t>
            </a:r>
            <a:r>
              <a:rPr lang="en-US" sz="1800" dirty="0" smtClean="0">
                <a:latin typeface="Times New Roman" panose="02020603050405020304" pitchFamily="18" charset="0"/>
                <a:cs typeface="Times New Roman" panose="02020603050405020304" pitchFamily="18" charset="0"/>
              </a:rPr>
              <a:t>2019.</a:t>
            </a:r>
          </a:p>
          <a:p>
            <a:pPr algn="just">
              <a:buFont typeface="Courier New" panose="02070309020205020404" pitchFamily="49" charset="0"/>
              <a:buChar char="o"/>
            </a:pPr>
            <a:r>
              <a:rPr lang="en-IN" sz="1800" dirty="0">
                <a:latin typeface="Times New Roman" panose="02020603050405020304" pitchFamily="18" charset="0"/>
                <a:cs typeface="Times New Roman" panose="02020603050405020304" pitchFamily="18" charset="0"/>
              </a:rPr>
              <a:t>Chalasani, N.; Younossi, Z.; Lavine, J.E.; Charlton, M.; Cusi, K.; Rinella, M.; Harrison, S.A.; Brunt, E.M.; Sanyal, A.J. </a:t>
            </a:r>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diagnosis and management of nonalcoholic fatty liver disease: Practice guidance from the American Association for the Study of Liver </a:t>
            </a:r>
            <a:r>
              <a:rPr lang="en-IN" sz="1800" dirty="0" smtClean="0">
                <a:latin typeface="Times New Roman" panose="02020603050405020304" pitchFamily="18" charset="0"/>
                <a:cs typeface="Times New Roman" panose="02020603050405020304" pitchFamily="18" charset="0"/>
              </a:rPr>
              <a:t>Diseases”. </a:t>
            </a:r>
            <a:r>
              <a:rPr lang="en-IN" sz="1800" dirty="0">
                <a:latin typeface="Times New Roman" panose="02020603050405020304" pitchFamily="18" charset="0"/>
                <a:cs typeface="Times New Roman" panose="02020603050405020304" pitchFamily="18" charset="0"/>
              </a:rPr>
              <a:t>Hepatology </a:t>
            </a:r>
            <a:r>
              <a:rPr lang="en-IN" sz="1800" dirty="0" smtClean="0">
                <a:latin typeface="Times New Roman" panose="02020603050405020304" pitchFamily="18" charset="0"/>
                <a:cs typeface="Times New Roman" panose="02020603050405020304" pitchFamily="18" charset="0"/>
              </a:rPr>
              <a:t>2018.</a:t>
            </a:r>
            <a:endParaRPr lang="en-US" sz="1800" dirty="0" smtClean="0">
              <a:latin typeface="Times New Roman" panose="02020603050405020304" pitchFamily="18" charset="0"/>
              <a:cs typeface="Times New Roman" panose="02020603050405020304" pitchFamily="18" charset="0"/>
            </a:endParaRPr>
          </a:p>
          <a:p>
            <a:pPr algn="just">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Wang, Y.; Li, Y.; Wang, X.; Gacesa, R.; Zhang, J.; Zhou, L.; Wang, B. </a:t>
            </a:r>
            <a:r>
              <a:rPr lang="en-US" sz="1800" dirty="0" smtClean="0">
                <a:latin typeface="Times New Roman" panose="02020603050405020304" pitchFamily="18" charset="0"/>
                <a:cs typeface="Times New Roman" panose="02020603050405020304" pitchFamily="18" charset="0"/>
              </a:rPr>
              <a:t>“Predicting </a:t>
            </a:r>
            <a:r>
              <a:rPr lang="en-US" sz="1800" dirty="0">
                <a:latin typeface="Times New Roman" panose="02020603050405020304" pitchFamily="18" charset="0"/>
                <a:cs typeface="Times New Roman" panose="02020603050405020304" pitchFamily="18" charset="0"/>
              </a:rPr>
              <a:t>Liver Disease Risk Using a Combination of Common Clinical Markers: A Screening Model from Routine Health </a:t>
            </a:r>
            <a:r>
              <a:rPr lang="en-US" sz="1800" dirty="0" smtClean="0">
                <a:latin typeface="Times New Roman" panose="02020603050405020304" pitchFamily="18" charset="0"/>
                <a:cs typeface="Times New Roman" panose="02020603050405020304" pitchFamily="18" charset="0"/>
              </a:rPr>
              <a:t>Check-Up”. </a:t>
            </a:r>
            <a:r>
              <a:rPr lang="en-US" sz="1800" dirty="0">
                <a:latin typeface="Times New Roman" panose="02020603050405020304" pitchFamily="18" charset="0"/>
                <a:cs typeface="Times New Roman" panose="02020603050405020304" pitchFamily="18" charset="0"/>
              </a:rPr>
              <a:t>Dis. Markers </a:t>
            </a:r>
            <a:r>
              <a:rPr lang="en-US" sz="1800" dirty="0" smtClean="0">
                <a:latin typeface="Times New Roman" panose="02020603050405020304" pitchFamily="18" charset="0"/>
                <a:cs typeface="Times New Roman" panose="02020603050405020304" pitchFamily="18" charset="0"/>
              </a:rPr>
              <a:t>2020.</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TABLE OF CONTENTS</a:t>
            </a:r>
            <a:endParaRPr lang="en-IN" sz="3200" dirty="0"/>
          </a:p>
        </p:txBody>
      </p:sp>
      <p:sp>
        <p:nvSpPr>
          <p:cNvPr id="3" name="Content Placeholder 2"/>
          <p:cNvSpPr>
            <a:spLocks noGrp="1"/>
          </p:cNvSpPr>
          <p:nvPr>
            <p:ph idx="1"/>
          </p:nvPr>
        </p:nvSpPr>
        <p:spPr/>
        <p:txBody>
          <a:bodyPr>
            <a:normAutofit lnSpcReduction="10000"/>
          </a:bodyPr>
          <a:lstStyle/>
          <a:p>
            <a:r>
              <a:rPr lang="en-US" sz="1800" dirty="0" smtClean="0"/>
              <a:t>OBJECTIVE</a:t>
            </a:r>
          </a:p>
          <a:p>
            <a:r>
              <a:rPr lang="en-US" sz="1800" dirty="0" smtClean="0"/>
              <a:t>INTRODUCTION</a:t>
            </a:r>
          </a:p>
          <a:p>
            <a:r>
              <a:rPr lang="en-US" sz="1800" dirty="0" smtClean="0"/>
              <a:t>LITERATURE REVIEW</a:t>
            </a:r>
          </a:p>
          <a:p>
            <a:r>
              <a:rPr lang="en-US" sz="1800" dirty="0" smtClean="0"/>
              <a:t>EXISTING SYSTEM</a:t>
            </a:r>
          </a:p>
          <a:p>
            <a:r>
              <a:rPr lang="en-US" sz="1800" dirty="0" smtClean="0"/>
              <a:t>PROPOSED SYSTEM</a:t>
            </a:r>
          </a:p>
          <a:p>
            <a:r>
              <a:rPr lang="en-US" sz="1800" dirty="0" smtClean="0"/>
              <a:t>MODULES</a:t>
            </a:r>
          </a:p>
          <a:p>
            <a:r>
              <a:rPr lang="en-US" sz="1800" dirty="0" smtClean="0"/>
              <a:t>ALGORITHM</a:t>
            </a:r>
          </a:p>
          <a:p>
            <a:r>
              <a:rPr lang="en-US" sz="1800" dirty="0" smtClean="0"/>
              <a:t>SYSTEM ARCHITECTURE</a:t>
            </a:r>
          </a:p>
          <a:p>
            <a:r>
              <a:rPr lang="en-US" sz="1800" dirty="0" smtClean="0"/>
              <a:t>CONCLUSION</a:t>
            </a:r>
          </a:p>
          <a:p>
            <a:r>
              <a:rPr lang="en-US" sz="1800" dirty="0" smtClean="0"/>
              <a:t>REFRENCES</a:t>
            </a:r>
          </a:p>
          <a:p>
            <a:r>
              <a:rPr lang="en-US" sz="1800" dirty="0" smtClean="0"/>
              <a:t>SCREENSHOTS</a:t>
            </a:r>
          </a:p>
          <a:p>
            <a:r>
              <a:rPr lang="en-US" sz="1800" dirty="0" smtClean="0"/>
              <a:t>GRAPH ANALYSIS</a:t>
            </a:r>
            <a:endParaRPr lang="en-IN" sz="1800" dirty="0"/>
          </a:p>
        </p:txBody>
      </p:sp>
    </p:spTree>
    <p:extLst>
      <p:ext uri="{BB962C8B-B14F-4D97-AF65-F5344CB8AC3E}">
        <p14:creationId xmlns:p14="http://schemas.microsoft.com/office/powerpoint/2010/main" val="37170524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SCREENSHOTS</a:t>
            </a:r>
            <a:endParaRPr lang="en-IN" sz="28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0" b="8002"/>
          <a:stretch/>
        </p:blipFill>
        <p:spPr>
          <a:xfrm>
            <a:off x="964770" y="1350110"/>
            <a:ext cx="7214459" cy="3570865"/>
          </a:xfrm>
        </p:spPr>
      </p:pic>
      <p:sp>
        <p:nvSpPr>
          <p:cNvPr id="5" name="TextBox 4"/>
          <p:cNvSpPr txBox="1"/>
          <p:nvPr/>
        </p:nvSpPr>
        <p:spPr>
          <a:xfrm>
            <a:off x="448965" y="936386"/>
            <a:ext cx="1353640"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HOME PAGE</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7342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212490" y="1502815"/>
            <a:ext cx="6787445" cy="3206806"/>
          </a:xfrm>
        </p:spPr>
      </p:pic>
      <p:sp>
        <p:nvSpPr>
          <p:cNvPr id="5" name="TextBox 4"/>
          <p:cNvSpPr txBox="1"/>
          <p:nvPr/>
        </p:nvSpPr>
        <p:spPr>
          <a:xfrm>
            <a:off x="448965" y="1044700"/>
            <a:ext cx="1745991"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BLOOD SEARCH</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40901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001" b="8005"/>
          <a:stretch/>
        </p:blipFill>
        <p:spPr>
          <a:xfrm>
            <a:off x="1059785" y="1502815"/>
            <a:ext cx="6787445" cy="3359510"/>
          </a:xfrm>
        </p:spPr>
      </p:pic>
      <p:sp>
        <p:nvSpPr>
          <p:cNvPr id="5" name="TextBox 4"/>
          <p:cNvSpPr txBox="1"/>
          <p:nvPr/>
        </p:nvSpPr>
        <p:spPr>
          <a:xfrm>
            <a:off x="448965" y="1044700"/>
            <a:ext cx="2550378"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LOGIN &amp; REGISTRATION</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9641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001" b="8005"/>
          <a:stretch/>
        </p:blipFill>
        <p:spPr>
          <a:xfrm>
            <a:off x="907080" y="1655520"/>
            <a:ext cx="7126817" cy="3206805"/>
          </a:xfrm>
        </p:spPr>
      </p:pic>
      <p:sp>
        <p:nvSpPr>
          <p:cNvPr id="5" name="TextBox 4"/>
          <p:cNvSpPr txBox="1"/>
          <p:nvPr/>
        </p:nvSpPr>
        <p:spPr>
          <a:xfrm>
            <a:off x="296260" y="1044700"/>
            <a:ext cx="2667397"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HOSPITAL REGISTRATION</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40734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059785" y="1655520"/>
            <a:ext cx="6787445" cy="3206805"/>
          </a:xfrm>
        </p:spPr>
      </p:pic>
      <p:sp>
        <p:nvSpPr>
          <p:cNvPr id="7" name="TextBox 6"/>
          <p:cNvSpPr txBox="1"/>
          <p:nvPr/>
        </p:nvSpPr>
        <p:spPr>
          <a:xfrm>
            <a:off x="448965" y="1197405"/>
            <a:ext cx="2509854"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PATINET REGISTRATION</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6928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059785" y="1502815"/>
            <a:ext cx="6787445" cy="3359511"/>
          </a:xfrm>
        </p:spPr>
      </p:pic>
    </p:spTree>
    <p:extLst>
      <p:ext uri="{BB962C8B-B14F-4D97-AF65-F5344CB8AC3E}">
        <p14:creationId xmlns:p14="http://schemas.microsoft.com/office/powerpoint/2010/main" val="3800659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059785" y="1502815"/>
            <a:ext cx="6787445" cy="3359511"/>
          </a:xfrm>
        </p:spPr>
      </p:pic>
      <p:sp>
        <p:nvSpPr>
          <p:cNvPr id="5" name="TextBox 4"/>
          <p:cNvSpPr txBox="1"/>
          <p:nvPr/>
        </p:nvSpPr>
        <p:spPr>
          <a:xfrm>
            <a:off x="448965" y="1044700"/>
            <a:ext cx="2369944"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HOSPITAL HOME PAGE</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2304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16004"/>
          <a:stretch/>
        </p:blipFill>
        <p:spPr>
          <a:xfrm>
            <a:off x="1059785" y="1808225"/>
            <a:ext cx="6787445" cy="2901396"/>
          </a:xfrm>
        </p:spPr>
      </p:pic>
      <p:sp>
        <p:nvSpPr>
          <p:cNvPr id="5" name="TextBox 4"/>
          <p:cNvSpPr txBox="1"/>
          <p:nvPr/>
        </p:nvSpPr>
        <p:spPr>
          <a:xfrm>
            <a:off x="448965" y="1197405"/>
            <a:ext cx="4215706"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LIVER DISEASE PREDICTOR BY HOSPITAL</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4741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16004"/>
          <a:stretch/>
        </p:blipFill>
        <p:spPr>
          <a:xfrm>
            <a:off x="1059785" y="1655520"/>
            <a:ext cx="6787445" cy="2901396"/>
          </a:xfrm>
        </p:spPr>
      </p:pic>
    </p:spTree>
    <p:extLst>
      <p:ext uri="{BB962C8B-B14F-4D97-AF65-F5344CB8AC3E}">
        <p14:creationId xmlns:p14="http://schemas.microsoft.com/office/powerpoint/2010/main" val="515976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16004"/>
          <a:stretch/>
        </p:blipFill>
        <p:spPr>
          <a:xfrm>
            <a:off x="1059785" y="1655520"/>
            <a:ext cx="6787445" cy="2901396"/>
          </a:xfrm>
        </p:spPr>
      </p:pic>
    </p:spTree>
    <p:extLst>
      <p:ext uri="{BB962C8B-B14F-4D97-AF65-F5344CB8AC3E}">
        <p14:creationId xmlns:p14="http://schemas.microsoft.com/office/powerpoint/2010/main" val="667253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OBJECTIVE </a:t>
            </a:r>
            <a:endParaRPr lang="en-IN" sz="3200" dirty="0"/>
          </a:p>
        </p:txBody>
      </p:sp>
      <p:sp>
        <p:nvSpPr>
          <p:cNvPr id="3" name="Content Placeholder 2"/>
          <p:cNvSpPr>
            <a:spLocks noGrp="1"/>
          </p:cNvSpPr>
          <p:nvPr>
            <p:ph idx="1"/>
          </p:nvPr>
        </p:nvSpPr>
        <p:spPr/>
        <p:txBody>
          <a:bodyPr>
            <a:normAutofit/>
          </a:bodyPr>
          <a:lstStyle/>
          <a:p>
            <a:pPr lvl="0" algn="just"/>
            <a:r>
              <a:rPr lang="en-IN" sz="1800" dirty="0" smtClean="0">
                <a:latin typeface="Times New Roman" panose="02020603050405020304" pitchFamily="18" charset="0"/>
                <a:cs typeface="Times New Roman" panose="02020603050405020304" pitchFamily="18" charset="0"/>
              </a:rPr>
              <a:t>This project helps to predict liver disease using the random forest algorithm.</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48723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059785" y="1655520"/>
            <a:ext cx="6787445" cy="3206806"/>
          </a:xfrm>
        </p:spPr>
      </p:pic>
      <p:sp>
        <p:nvSpPr>
          <p:cNvPr id="5" name="TextBox 4"/>
          <p:cNvSpPr txBox="1"/>
          <p:nvPr/>
        </p:nvSpPr>
        <p:spPr>
          <a:xfrm>
            <a:off x="448965" y="1164261"/>
            <a:ext cx="2837187"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ADD PATIENT BY HOSPITAL</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39941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178277" y="1502815"/>
            <a:ext cx="6787445" cy="3206806"/>
          </a:xfrm>
        </p:spPr>
      </p:pic>
    </p:spTree>
    <p:extLst>
      <p:ext uri="{BB962C8B-B14F-4D97-AF65-F5344CB8AC3E}">
        <p14:creationId xmlns:p14="http://schemas.microsoft.com/office/powerpoint/2010/main" val="40846508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059785" y="1655520"/>
            <a:ext cx="6787445" cy="3206806"/>
          </a:xfrm>
        </p:spPr>
      </p:pic>
      <p:sp>
        <p:nvSpPr>
          <p:cNvPr id="5" name="TextBox 4"/>
          <p:cNvSpPr txBox="1"/>
          <p:nvPr/>
        </p:nvSpPr>
        <p:spPr>
          <a:xfrm>
            <a:off x="448965" y="1044700"/>
            <a:ext cx="2602379"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ADD CAMP BY HOSPITAL</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4872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059785" y="1808225"/>
            <a:ext cx="6787445" cy="3206806"/>
          </a:xfrm>
        </p:spPr>
      </p:pic>
      <p:sp>
        <p:nvSpPr>
          <p:cNvPr id="5" name="TextBox 4"/>
          <p:cNvSpPr txBox="1"/>
          <p:nvPr/>
        </p:nvSpPr>
        <p:spPr>
          <a:xfrm>
            <a:off x="448965" y="1197405"/>
            <a:ext cx="3380028"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ADD NEW DOCTOR BY HOSPITAL</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4059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059785" y="1502815"/>
            <a:ext cx="6787445" cy="3206806"/>
          </a:xfrm>
        </p:spPr>
      </p:pic>
    </p:spTree>
    <p:extLst>
      <p:ext uri="{BB962C8B-B14F-4D97-AF65-F5344CB8AC3E}">
        <p14:creationId xmlns:p14="http://schemas.microsoft.com/office/powerpoint/2010/main" val="10548069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4005"/>
          <a:stretch/>
        </p:blipFill>
        <p:spPr>
          <a:xfrm>
            <a:off x="1059785" y="1502815"/>
            <a:ext cx="6787445" cy="3359511"/>
          </a:xfrm>
        </p:spPr>
      </p:pic>
      <p:sp>
        <p:nvSpPr>
          <p:cNvPr id="5" name="TextBox 4"/>
          <p:cNvSpPr txBox="1"/>
          <p:nvPr/>
        </p:nvSpPr>
        <p:spPr>
          <a:xfrm>
            <a:off x="448965" y="1044700"/>
            <a:ext cx="3884268"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ADD NEW DEPARTMENT BY HOSPITAL</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84342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059785" y="1655520"/>
            <a:ext cx="6787445" cy="3206806"/>
          </a:xfrm>
        </p:spPr>
      </p:pic>
      <p:sp>
        <p:nvSpPr>
          <p:cNvPr id="5" name="TextBox 4"/>
          <p:cNvSpPr txBox="1"/>
          <p:nvPr/>
        </p:nvSpPr>
        <p:spPr>
          <a:xfrm>
            <a:off x="296260" y="1197405"/>
            <a:ext cx="2241191"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DOCTOR HOME PAGE</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4230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20003"/>
          <a:stretch/>
        </p:blipFill>
        <p:spPr>
          <a:xfrm>
            <a:off x="1059785" y="1960930"/>
            <a:ext cx="6787445" cy="2748691"/>
          </a:xfrm>
        </p:spPr>
      </p:pic>
      <p:sp>
        <p:nvSpPr>
          <p:cNvPr id="5" name="TextBox 4"/>
          <p:cNvSpPr txBox="1"/>
          <p:nvPr/>
        </p:nvSpPr>
        <p:spPr>
          <a:xfrm>
            <a:off x="433165" y="1197405"/>
            <a:ext cx="4010393"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LIVER DISEASE PREDCTOR BY DOCTOR</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27739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04" t="15999" r="504" b="8007"/>
          <a:stretch/>
        </p:blipFill>
        <p:spPr>
          <a:xfrm>
            <a:off x="1059785" y="1960930"/>
            <a:ext cx="6787445" cy="2901396"/>
          </a:xfrm>
        </p:spPr>
      </p:pic>
      <p:sp>
        <p:nvSpPr>
          <p:cNvPr id="5" name="TextBox 4"/>
          <p:cNvSpPr txBox="1"/>
          <p:nvPr/>
        </p:nvSpPr>
        <p:spPr>
          <a:xfrm>
            <a:off x="448965" y="1197405"/>
            <a:ext cx="2179892"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DOCTOR BOOKINGS </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3258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6001" b="12004"/>
          <a:stretch/>
        </p:blipFill>
        <p:spPr>
          <a:xfrm>
            <a:off x="907080" y="1960930"/>
            <a:ext cx="6787445" cy="2748691"/>
          </a:xfrm>
        </p:spPr>
      </p:pic>
      <p:sp>
        <p:nvSpPr>
          <p:cNvPr id="5" name="TextBox 4"/>
          <p:cNvSpPr txBox="1"/>
          <p:nvPr/>
        </p:nvSpPr>
        <p:spPr>
          <a:xfrm>
            <a:off x="296260" y="1350110"/>
            <a:ext cx="3507179"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ADD ORGAN DETAILS BY DOCTOR</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40291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INTRODUCTION</a:t>
            </a:r>
            <a:endParaRPr lang="en-US" sz="3200" dirty="0"/>
          </a:p>
        </p:txBody>
      </p:sp>
      <p:sp>
        <p:nvSpPr>
          <p:cNvPr id="3" name="Content Placeholder 2"/>
          <p:cNvSpPr>
            <a:spLocks noGrp="1"/>
          </p:cNvSpPr>
          <p:nvPr>
            <p:ph idx="1"/>
          </p:nvPr>
        </p:nvSpPr>
        <p:spPr/>
        <p:txBody>
          <a:bodyPr>
            <a:normAutofit/>
          </a:bodyPr>
          <a:lstStyle/>
          <a:p>
            <a:pPr algn="just"/>
            <a:r>
              <a:rPr lang="en-IN" sz="1900" dirty="0">
                <a:latin typeface="Times New Roman" panose="02020603050405020304" pitchFamily="18" charset="0"/>
                <a:cs typeface="Times New Roman" panose="02020603050405020304" pitchFamily="18" charset="0"/>
              </a:rPr>
              <a:t>Patients with Liver disease have been continuously increasing because of excessive consumption of alcohol, inhale of harmful gases, intake of contaminated food, pickles and drugs</a:t>
            </a:r>
            <a:r>
              <a:rPr lang="en-IN" sz="1900" dirty="0" smtClean="0">
                <a:latin typeface="Times New Roman" panose="02020603050405020304" pitchFamily="18" charset="0"/>
                <a:cs typeface="Times New Roman" panose="02020603050405020304" pitchFamily="18" charset="0"/>
              </a:rPr>
              <a:t>.</a:t>
            </a:r>
          </a:p>
          <a:p>
            <a:pPr algn="just"/>
            <a:r>
              <a:rPr lang="en-IN" sz="1800" dirty="0">
                <a:latin typeface="Times New Roman" panose="02020603050405020304" pitchFamily="18" charset="0"/>
                <a:cs typeface="Times New Roman" panose="02020603050405020304" pitchFamily="18" charset="0"/>
              </a:rPr>
              <a:t>This dataset was used to evaluate prediction algorithms in an effort to reduce burden on doctors</a:t>
            </a:r>
            <a:r>
              <a:rPr lang="en-IN" sz="1800" dirty="0" smtClean="0">
                <a:latin typeface="Times New Roman" panose="02020603050405020304" pitchFamily="18" charset="0"/>
                <a:cs typeface="Times New Roman" panose="02020603050405020304" pitchFamily="18" charset="0"/>
              </a:rPr>
              <a:t>.</a:t>
            </a:r>
          </a:p>
          <a:p>
            <a:pPr algn="just"/>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use of artificial intelligence and machine learning in combination with clinical findings has further improved disease detection</a:t>
            </a:r>
            <a:r>
              <a:rPr lang="en-US" sz="1800" dirty="0" smtClean="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Machine learning (ML</a:t>
            </a:r>
            <a:r>
              <a:rPr lang="en-US" sz="1800" dirty="0" smtClean="0">
                <a:latin typeface="Times New Roman" panose="02020603050405020304" pitchFamily="18" charset="0"/>
                <a:cs typeface="Times New Roman" panose="02020603050405020304" pitchFamily="18" charset="0"/>
              </a:rPr>
              <a:t>) algorithms </a:t>
            </a:r>
            <a:r>
              <a:rPr lang="en-US" sz="1800" dirty="0">
                <a:latin typeface="Times New Roman" panose="02020603050405020304" pitchFamily="18" charset="0"/>
                <a:cs typeface="Times New Roman" panose="02020603050405020304" pitchFamily="18" charset="0"/>
              </a:rPr>
              <a:t>can be utilized to </a:t>
            </a:r>
            <a:r>
              <a:rPr lang="en-US" sz="1800" dirty="0" smtClean="0">
                <a:latin typeface="Times New Roman" panose="02020603050405020304" pitchFamily="18" charset="0"/>
                <a:cs typeface="Times New Roman" panose="02020603050405020304" pitchFamily="18" charset="0"/>
              </a:rPr>
              <a:t>validate and </a:t>
            </a:r>
            <a:r>
              <a:rPr lang="en-US" sz="1800" dirty="0">
                <a:latin typeface="Times New Roman" panose="02020603050405020304" pitchFamily="18" charset="0"/>
                <a:cs typeface="Times New Roman" panose="02020603050405020304" pitchFamily="18" charset="0"/>
              </a:rPr>
              <a:t>help researchers to make potential new </a:t>
            </a:r>
            <a:r>
              <a:rPr lang="en-US" sz="1800" dirty="0" smtClean="0">
                <a:latin typeface="Times New Roman" panose="02020603050405020304" pitchFamily="18" charset="0"/>
                <a:cs typeface="Times New Roman" panose="02020603050405020304" pitchFamily="18" charset="0"/>
              </a:rPr>
              <a:t>decisions.</a:t>
            </a:r>
          </a:p>
          <a:p>
            <a:pPr algn="just"/>
            <a:r>
              <a:rPr lang="en-US" sz="1800" dirty="0">
                <a:latin typeface="Times New Roman" panose="02020603050405020304" pitchFamily="18" charset="0"/>
                <a:cs typeface="Times New Roman" panose="02020603050405020304" pitchFamily="18" charset="0"/>
              </a:rPr>
              <a:t>The purpose of this study was to extract significant predictors for liver disease from the medical analysis of </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humans using ML </a:t>
            </a:r>
            <a:r>
              <a:rPr lang="en-US" sz="1800" dirty="0" smtClean="0">
                <a:latin typeface="Times New Roman" panose="02020603050405020304" pitchFamily="18" charset="0"/>
                <a:cs typeface="Times New Roman" panose="02020603050405020304" pitchFamily="18" charset="0"/>
              </a:rPr>
              <a:t>algorithms.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212490" y="1655520"/>
            <a:ext cx="6787445" cy="3206806"/>
          </a:xfrm>
        </p:spPr>
      </p:pic>
      <p:sp>
        <p:nvSpPr>
          <p:cNvPr id="5" name="TextBox 4"/>
          <p:cNvSpPr txBox="1"/>
          <p:nvPr/>
        </p:nvSpPr>
        <p:spPr>
          <a:xfrm>
            <a:off x="296260" y="1197405"/>
            <a:ext cx="2212401"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PATIENT HOME PAGE</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89743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12004"/>
          <a:stretch/>
        </p:blipFill>
        <p:spPr>
          <a:xfrm>
            <a:off x="1059785" y="1808225"/>
            <a:ext cx="6787445" cy="3054101"/>
          </a:xfrm>
        </p:spPr>
      </p:pic>
      <p:sp>
        <p:nvSpPr>
          <p:cNvPr id="5" name="TextBox 4"/>
          <p:cNvSpPr txBox="1"/>
          <p:nvPr/>
        </p:nvSpPr>
        <p:spPr>
          <a:xfrm>
            <a:off x="448965" y="1197405"/>
            <a:ext cx="2540439"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PRESCRIPTION HISTORY</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91865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8004"/>
          <a:stretch/>
        </p:blipFill>
        <p:spPr>
          <a:xfrm>
            <a:off x="1059785" y="1808225"/>
            <a:ext cx="6787445" cy="3206806"/>
          </a:xfrm>
        </p:spPr>
      </p:pic>
      <p:sp>
        <p:nvSpPr>
          <p:cNvPr id="5" name="TextBox 4"/>
          <p:cNvSpPr txBox="1"/>
          <p:nvPr/>
        </p:nvSpPr>
        <p:spPr>
          <a:xfrm>
            <a:off x="448965" y="1197405"/>
            <a:ext cx="2247603"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BOOK APPOINTMENT</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53997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002" b="12004"/>
          <a:stretch/>
        </p:blipFill>
        <p:spPr>
          <a:xfrm>
            <a:off x="1059785" y="1655520"/>
            <a:ext cx="6787445" cy="3054101"/>
          </a:xfrm>
        </p:spPr>
      </p:pic>
    </p:spTree>
    <p:extLst>
      <p:ext uri="{BB962C8B-B14F-4D97-AF65-F5344CB8AC3E}">
        <p14:creationId xmlns:p14="http://schemas.microsoft.com/office/powerpoint/2010/main" val="16916371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999" b="4008"/>
          <a:stretch/>
        </p:blipFill>
        <p:spPr>
          <a:xfrm>
            <a:off x="1212490" y="1502815"/>
            <a:ext cx="6787445" cy="3359510"/>
          </a:xfrm>
        </p:spPr>
      </p:pic>
      <p:sp>
        <p:nvSpPr>
          <p:cNvPr id="5" name="TextBox 4"/>
          <p:cNvSpPr txBox="1"/>
          <p:nvPr/>
        </p:nvSpPr>
        <p:spPr>
          <a:xfrm>
            <a:off x="404576" y="1044700"/>
            <a:ext cx="1615827" cy="338554"/>
          </a:xfrm>
          <a:prstGeom prst="rect">
            <a:avLst/>
          </a:prstGeom>
          <a:noFill/>
        </p:spPr>
        <p:txBody>
          <a:bodyPr wrap="none" rtlCol="0">
            <a:spAutoFit/>
          </a:bodyPr>
          <a:lstStyle/>
          <a:p>
            <a:r>
              <a:rPr lang="en-US" sz="1600" u="sng" dirty="0" smtClean="0">
                <a:latin typeface="Times New Roman" panose="02020603050405020304" pitchFamily="18" charset="0"/>
                <a:cs typeface="Times New Roman" panose="02020603050405020304" pitchFamily="18" charset="0"/>
              </a:rPr>
              <a:t>DECLARATION</a:t>
            </a:r>
            <a:endParaRPr lang="en-IN" sz="16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77601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ANALYSIS</a:t>
            </a:r>
            <a:endParaRPr lang="en-IN"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48890544"/>
              </p:ext>
            </p:extLst>
          </p:nvPr>
        </p:nvGraphicFramePr>
        <p:xfrm>
          <a:off x="449263" y="1044575"/>
          <a:ext cx="8245475" cy="38179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86407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REVIEW</a:t>
            </a:r>
            <a:endParaRPr lang="en-IN" dirty="0"/>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sz="1400" b="1" u="sng" dirty="0">
                <a:latin typeface="Times New Roman" panose="02020603050405020304" pitchFamily="18" charset="0"/>
                <a:cs typeface="Times New Roman" panose="02020603050405020304" pitchFamily="18" charset="0"/>
              </a:rPr>
              <a:t>Software-based Prediction of Liver Disease with Feature Selection and Classification Techniques. [</a:t>
            </a:r>
            <a:r>
              <a:rPr lang="en-US" sz="1400" b="1" dirty="0" smtClean="0">
                <a:latin typeface="Times New Roman" panose="02020603050405020304" pitchFamily="18" charset="0"/>
                <a:cs typeface="Times New Roman" panose="02020603050405020304" pitchFamily="18" charset="0"/>
              </a:rPr>
              <a:t>JagdeepSingh </a:t>
            </a:r>
            <a:r>
              <a:rPr lang="en-IN" sz="1400" b="1" dirty="0">
                <a:latin typeface="Times New Roman" panose="02020603050405020304" pitchFamily="18" charset="0"/>
                <a:cs typeface="Times New Roman" panose="02020603050405020304" pitchFamily="18" charset="0"/>
              </a:rPr>
              <a:t>1970–1980</a:t>
            </a:r>
            <a:r>
              <a:rPr lang="en-US" sz="1400" b="1" u="sng" dirty="0" smtClean="0">
                <a:latin typeface="Times New Roman" panose="02020603050405020304" pitchFamily="18" charset="0"/>
                <a:cs typeface="Times New Roman" panose="02020603050405020304" pitchFamily="18" charset="0"/>
              </a:rPr>
              <a:t>]</a:t>
            </a:r>
            <a:endParaRPr lang="en-US" sz="1400" b="1" u="sng"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Today’s health care is very important aspect for every human, so there is a need to provide medical services that are easily available to everyone.</a:t>
            </a:r>
          </a:p>
          <a:p>
            <a:r>
              <a:rPr lang="en-US" sz="1800" dirty="0">
                <a:latin typeface="Times New Roman" panose="02020603050405020304" pitchFamily="18" charset="0"/>
                <a:cs typeface="Times New Roman" panose="02020603050405020304" pitchFamily="18" charset="0"/>
              </a:rPr>
              <a:t> In this paper, the main focus is to predict the liver disease based on a software engineering approach using classification and feature selection technique.</a:t>
            </a:r>
          </a:p>
          <a:p>
            <a:r>
              <a:rPr lang="en-US" sz="1800" dirty="0">
                <a:latin typeface="Times New Roman" panose="02020603050405020304" pitchFamily="18" charset="0"/>
                <a:cs typeface="Times New Roman" panose="02020603050405020304" pitchFamily="18" charset="0"/>
              </a:rPr>
              <a:t>The implementation of proposed work is done on Indian Liver Patient Dataset (ILPD) from the University of California, Irvine database.</a:t>
            </a:r>
          </a:p>
          <a:p>
            <a:r>
              <a:rPr lang="en-IN" sz="1800" dirty="0">
                <a:latin typeface="Times New Roman" panose="02020603050405020304" pitchFamily="18" charset="0"/>
                <a:cs typeface="Times New Roman" panose="02020603050405020304" pitchFamily="18" charset="0"/>
              </a:rPr>
              <a:t>The different attributes like age, direct bilirubin, gender, total bilirubin, Alkphos, sgpt, albumin, globulin ratio and sgot etc, of the liver patient dataset, are used to predict the liver diseases risk level.</a:t>
            </a:r>
          </a:p>
          <a:p>
            <a:r>
              <a:rPr lang="en-US" sz="1800" dirty="0">
                <a:latin typeface="Times New Roman" panose="02020603050405020304" pitchFamily="18" charset="0"/>
                <a:cs typeface="Times New Roman" panose="02020603050405020304" pitchFamily="18" charset="0"/>
              </a:rPr>
              <a:t>The various classification algorithms such as Logistic Regression, </a:t>
            </a:r>
            <a:r>
              <a:rPr lang="en-US" sz="1800" dirty="0" smtClean="0">
                <a:latin typeface="Times New Roman" panose="02020603050405020304" pitchFamily="18" charset="0"/>
                <a:cs typeface="Times New Roman" panose="02020603050405020304" pitchFamily="18" charset="0"/>
              </a:rPr>
              <a:t>Sequential minimal </a:t>
            </a:r>
            <a:r>
              <a:rPr lang="en-US" sz="1800" dirty="0" err="1" smtClean="0">
                <a:latin typeface="Times New Roman" panose="02020603050405020304" pitchFamily="18" charset="0"/>
                <a:cs typeface="Times New Roman" panose="02020603050405020304" pitchFamily="18" charset="0"/>
              </a:rPr>
              <a:t>optimizaton</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and k-nearest neighbor </a:t>
            </a:r>
            <a:r>
              <a:rPr lang="en-US" sz="1800" dirty="0" smtClean="0">
                <a:latin typeface="Times New Roman" panose="02020603050405020304" pitchFamily="18" charset="0"/>
                <a:cs typeface="Times New Roman" panose="02020603050405020304" pitchFamily="18" charset="0"/>
              </a:rPr>
              <a:t>are </a:t>
            </a:r>
            <a:r>
              <a:rPr lang="en-US" sz="1800" dirty="0">
                <a:latin typeface="Times New Roman" panose="02020603050405020304" pitchFamily="18" charset="0"/>
                <a:cs typeface="Times New Roman" panose="02020603050405020304" pitchFamily="18" charset="0"/>
              </a:rPr>
              <a:t>implemented on the Liver Patient dataset to find the accuracy.</a:t>
            </a: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7440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algn="just">
              <a:buFont typeface="Wingdings" panose="05000000000000000000" pitchFamily="2" charset="2"/>
              <a:buChar char="Ø"/>
            </a:pPr>
            <a:r>
              <a:rPr lang="en-US" sz="2500" b="1" u="sng" dirty="0">
                <a:latin typeface="Times New Roman" panose="02020603050405020304" pitchFamily="18" charset="0"/>
                <a:cs typeface="Times New Roman" panose="02020603050405020304" pitchFamily="18" charset="0"/>
              </a:rPr>
              <a:t>Biochemical Evaluation of Patients of Alcoholic Liver Disease and Non-alcoholic Liver </a:t>
            </a:r>
            <a:r>
              <a:rPr lang="en-US" sz="2500" b="1" u="sng" dirty="0" smtClean="0">
                <a:latin typeface="Times New Roman" panose="02020603050405020304" pitchFamily="18" charset="0"/>
                <a:cs typeface="Times New Roman" panose="02020603050405020304" pitchFamily="18" charset="0"/>
              </a:rPr>
              <a:t>Disease.[PRASAD.P.TORKADI 19</a:t>
            </a:r>
            <a:r>
              <a:rPr lang="en-IN" sz="2500" b="1" u="sng" dirty="0" smtClean="0">
                <a:latin typeface="Times New Roman" panose="02020603050405020304" pitchFamily="18" charset="0"/>
                <a:cs typeface="Times New Roman" panose="02020603050405020304" pitchFamily="18" charset="0"/>
              </a:rPr>
              <a:t>79–1983</a:t>
            </a:r>
            <a:r>
              <a:rPr lang="en-US" sz="2500" b="1" u="sng" dirty="0" smtClean="0">
                <a:latin typeface="Times New Roman" panose="02020603050405020304" pitchFamily="18" charset="0"/>
                <a:cs typeface="Times New Roman" panose="02020603050405020304" pitchFamily="18" charset="0"/>
              </a:rPr>
              <a:t>]</a:t>
            </a:r>
          </a:p>
          <a:p>
            <a:pPr marL="0" indent="0" algn="just">
              <a:buNone/>
            </a:pPr>
            <a:endParaRPr lang="en-US" sz="2500" u="sng" dirty="0" smtClean="0">
              <a:latin typeface="Times New Roman" panose="02020603050405020304" pitchFamily="18" charset="0"/>
              <a:cs typeface="Times New Roman" panose="02020603050405020304" pitchFamily="18" charset="0"/>
            </a:endParaRPr>
          </a:p>
          <a:p>
            <a:pPr algn="just"/>
            <a:r>
              <a:rPr lang="en-US" sz="3300" dirty="0">
                <a:latin typeface="Times New Roman" panose="02020603050405020304" pitchFamily="18" charset="0"/>
                <a:cs typeface="Times New Roman" panose="02020603050405020304" pitchFamily="18" charset="0"/>
              </a:rPr>
              <a:t>The main disadvantage of this system is that </a:t>
            </a:r>
            <a:r>
              <a:rPr lang="en-US" sz="3300" dirty="0" smtClean="0">
                <a:latin typeface="Times New Roman" panose="02020603050405020304" pitchFamily="18" charset="0"/>
                <a:cs typeface="Times New Roman" panose="02020603050405020304" pitchFamily="18" charset="0"/>
              </a:rPr>
              <a:t>the KNN algorithm </a:t>
            </a:r>
            <a:r>
              <a:rPr lang="en-US" sz="3300" dirty="0">
                <a:latin typeface="Times New Roman" panose="02020603050405020304" pitchFamily="18" charset="0"/>
                <a:cs typeface="Times New Roman" panose="02020603050405020304" pitchFamily="18" charset="0"/>
              </a:rPr>
              <a:t>classifies the data in accordance with the majority in the dataset, </a:t>
            </a:r>
            <a:r>
              <a:rPr lang="en-US" sz="3300" dirty="0" smtClean="0">
                <a:latin typeface="Times New Roman" panose="02020603050405020304" pitchFamily="18" charset="0"/>
                <a:cs typeface="Times New Roman" panose="02020603050405020304" pitchFamily="18" charset="0"/>
              </a:rPr>
              <a:t>this </a:t>
            </a:r>
            <a:r>
              <a:rPr lang="en-US" sz="3300" dirty="0">
                <a:latin typeface="Times New Roman" panose="02020603050405020304" pitchFamily="18" charset="0"/>
                <a:cs typeface="Times New Roman" panose="02020603050405020304" pitchFamily="18" charset="0"/>
              </a:rPr>
              <a:t>algorithm predicts the result, but the accuracy is very </a:t>
            </a:r>
            <a:r>
              <a:rPr lang="en-US" sz="3300" dirty="0" smtClean="0">
                <a:latin typeface="Times New Roman" panose="02020603050405020304" pitchFamily="18" charset="0"/>
                <a:cs typeface="Times New Roman" panose="02020603050405020304" pitchFamily="18" charset="0"/>
              </a:rPr>
              <a:t>less.</a:t>
            </a:r>
            <a:endParaRPr lang="en-US" sz="3300" dirty="0">
              <a:latin typeface="Times New Roman" panose="02020603050405020304" pitchFamily="18" charset="0"/>
              <a:cs typeface="Times New Roman" panose="02020603050405020304" pitchFamily="18" charset="0"/>
            </a:endParaRPr>
          </a:p>
          <a:p>
            <a:pPr algn="just"/>
            <a:r>
              <a:rPr lang="en-US" sz="3300" dirty="0">
                <a:latin typeface="Times New Roman" panose="02020603050405020304" pitchFamily="18" charset="0"/>
                <a:cs typeface="Times New Roman" panose="02020603050405020304" pitchFamily="18" charset="0"/>
              </a:rPr>
              <a:t>Alcoholic liver disease (ALD) is due to excessive alcohol intake for long duration.</a:t>
            </a:r>
          </a:p>
          <a:p>
            <a:pPr algn="just"/>
            <a:r>
              <a:rPr lang="en-US" sz="3300" dirty="0">
                <a:latin typeface="Times New Roman" panose="02020603050405020304" pitchFamily="18" charset="0"/>
                <a:cs typeface="Times New Roman" panose="02020603050405020304" pitchFamily="18" charset="0"/>
              </a:rPr>
              <a:t>Distinguishing ALD from non-ALD (non-alcoholic steatohepatitis, hepatitis of viral origin) is difficult as patient may deny alcohol abuse</a:t>
            </a:r>
            <a:r>
              <a:rPr lang="en-US" sz="3300" dirty="0" smtClean="0">
                <a:latin typeface="Times New Roman" panose="02020603050405020304" pitchFamily="18" charset="0"/>
                <a:cs typeface="Times New Roman" panose="02020603050405020304" pitchFamily="18" charset="0"/>
              </a:rPr>
              <a:t>.</a:t>
            </a:r>
            <a:endParaRPr lang="en-US" sz="3300" dirty="0">
              <a:latin typeface="Times New Roman" panose="02020603050405020304" pitchFamily="18" charset="0"/>
              <a:cs typeface="Times New Roman" panose="02020603050405020304" pitchFamily="18" charset="0"/>
            </a:endParaRPr>
          </a:p>
          <a:p>
            <a:pPr algn="just"/>
            <a:r>
              <a:rPr lang="en-US" sz="3300" dirty="0">
                <a:latin typeface="Times New Roman" panose="02020603050405020304" pitchFamily="18" charset="0"/>
                <a:cs typeface="Times New Roman" panose="02020603050405020304" pitchFamily="18" charset="0"/>
              </a:rPr>
              <a:t>Accurate diagnosis is important as management of ALD differs from non-ALD patients.</a:t>
            </a:r>
          </a:p>
          <a:p>
            <a:pPr algn="just"/>
            <a:r>
              <a:rPr lang="en-US" sz="3300" dirty="0">
                <a:latin typeface="Times New Roman" panose="02020603050405020304" pitchFamily="18" charset="0"/>
                <a:cs typeface="Times New Roman" panose="02020603050405020304" pitchFamily="18" charset="0"/>
              </a:rPr>
              <a:t>The aim </a:t>
            </a:r>
            <a:r>
              <a:rPr lang="en-US" sz="3300" dirty="0" smtClean="0">
                <a:latin typeface="Times New Roman" panose="02020603050405020304" pitchFamily="18" charset="0"/>
                <a:cs typeface="Times New Roman" panose="02020603050405020304" pitchFamily="18" charset="0"/>
              </a:rPr>
              <a:t>of this system was </a:t>
            </a:r>
            <a:r>
              <a:rPr lang="en-US" sz="3300" dirty="0">
                <a:latin typeface="Times New Roman" panose="02020603050405020304" pitchFamily="18" charset="0"/>
                <a:cs typeface="Times New Roman" panose="02020603050405020304" pitchFamily="18" charset="0"/>
              </a:rPr>
              <a:t>(1) To evaluate the patients of ALD and non-ALD by biochemical parameters compared to controls, (2) To assess whether these parameters can differentiate ALD from non-ALD</a:t>
            </a:r>
            <a:r>
              <a:rPr lang="en-US" sz="3300" dirty="0" smtClean="0">
                <a:latin typeface="Times New Roman" panose="02020603050405020304" pitchFamily="18" charset="0"/>
                <a:cs typeface="Times New Roman" panose="02020603050405020304" pitchFamily="18" charset="0"/>
              </a:rPr>
              <a:t>.</a:t>
            </a:r>
            <a:endParaRPr lang="en-US" sz="3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6785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1800" dirty="0">
                <a:latin typeface="Times New Roman" panose="02020603050405020304" pitchFamily="18" charset="0"/>
                <a:cs typeface="Times New Roman" panose="02020603050405020304" pitchFamily="18" charset="0"/>
              </a:rPr>
              <a:t>Study was carried out on 50 patients of ALD in group I and 35 patients of NASH (non-alcoholic steatohepatitis) and acute viral hepatitis each in group II</a:t>
            </a:r>
            <a:r>
              <a:rPr lang="en-US" sz="1800" dirty="0" smtClean="0">
                <a:latin typeface="Times New Roman" panose="02020603050405020304" pitchFamily="18" charset="0"/>
                <a:cs typeface="Times New Roman" panose="02020603050405020304" pitchFamily="18" charset="0"/>
              </a:rPr>
              <a:t>.</a:t>
            </a:r>
          </a:p>
          <a:p>
            <a:pPr algn="just"/>
            <a:r>
              <a:rPr lang="en-US" sz="1800" dirty="0" smtClean="0">
                <a:latin typeface="Times New Roman" panose="02020603050405020304" pitchFamily="18" charset="0"/>
                <a:cs typeface="Times New Roman" panose="02020603050405020304" pitchFamily="18" charset="0"/>
              </a:rPr>
              <a:t>Our </a:t>
            </a:r>
            <a:r>
              <a:rPr lang="en-US" sz="1800" dirty="0">
                <a:latin typeface="Times New Roman" panose="02020603050405020304" pitchFamily="18" charset="0"/>
                <a:cs typeface="Times New Roman" panose="02020603050405020304" pitchFamily="18" charset="0"/>
              </a:rPr>
              <a:t>study concludes that ALD patients can be differentiated from NASH and acute viral hepatitis with certainty by measuring serum AST/ALT ratio, GGT and ALP. </a:t>
            </a:r>
          </a:p>
          <a:p>
            <a:pPr algn="just"/>
            <a:r>
              <a:rPr lang="en-US" sz="1800" dirty="0">
                <a:latin typeface="Times New Roman" panose="02020603050405020304" pitchFamily="18" charset="0"/>
                <a:cs typeface="Times New Roman" panose="02020603050405020304" pitchFamily="18" charset="0"/>
              </a:rPr>
              <a:t>These biochemical parameters may help clinicians to support the diagnosis of ALD and non-ALD.</a:t>
            </a:r>
          </a:p>
          <a:p>
            <a:endParaRPr lang="en-IN" dirty="0"/>
          </a:p>
        </p:txBody>
      </p:sp>
    </p:spTree>
    <p:extLst>
      <p:ext uri="{BB962C8B-B14F-4D97-AF65-F5344CB8AC3E}">
        <p14:creationId xmlns:p14="http://schemas.microsoft.com/office/powerpoint/2010/main" val="1125297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1400" b="1" u="sng" dirty="0">
                <a:latin typeface="Times New Roman" panose="02020603050405020304" pitchFamily="18" charset="0"/>
                <a:cs typeface="Times New Roman" panose="02020603050405020304" pitchFamily="18" charset="0"/>
              </a:rPr>
              <a:t>Liver Disease Prediction using </a:t>
            </a:r>
            <a:r>
              <a:rPr lang="en-US" sz="1400" b="1" u="sng" dirty="0" smtClean="0">
                <a:latin typeface="Times New Roman" panose="02020603050405020304" pitchFamily="18" charset="0"/>
                <a:cs typeface="Times New Roman" panose="02020603050405020304" pitchFamily="18" charset="0"/>
              </a:rPr>
              <a:t>Naïve </a:t>
            </a:r>
            <a:r>
              <a:rPr lang="en-US" sz="1400" b="1" u="sng" dirty="0">
                <a:latin typeface="Times New Roman" panose="02020603050405020304" pitchFamily="18" charset="0"/>
                <a:cs typeface="Times New Roman" panose="02020603050405020304" pitchFamily="18" charset="0"/>
              </a:rPr>
              <a:t>Bayes Algorithms.</a:t>
            </a:r>
            <a:r>
              <a:rPr lang="en-IN" sz="1400" b="1" u="sng" dirty="0">
                <a:latin typeface="Times New Roman" panose="02020603050405020304" pitchFamily="18" charset="0"/>
                <a:cs typeface="Times New Roman" panose="02020603050405020304" pitchFamily="18" charset="0"/>
              </a:rPr>
              <a:t>[Dr. S. </a:t>
            </a:r>
            <a:r>
              <a:rPr lang="en-IN" sz="1400" b="1" u="sng" dirty="0" smtClean="0">
                <a:latin typeface="Times New Roman" panose="02020603050405020304" pitchFamily="18" charset="0"/>
                <a:cs typeface="Times New Roman" panose="02020603050405020304" pitchFamily="18" charset="0"/>
              </a:rPr>
              <a:t>Vijayarani 1816–1820]</a:t>
            </a:r>
            <a:endParaRPr lang="en-US" sz="1400" b="1" u="sng"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In recent years in healthcare sectors, data mining became an ease of use for disease prediction.</a:t>
            </a:r>
          </a:p>
          <a:p>
            <a:r>
              <a:rPr lang="en-US" sz="1800" dirty="0">
                <a:latin typeface="Times New Roman" panose="02020603050405020304" pitchFamily="18" charset="0"/>
                <a:cs typeface="Times New Roman" panose="02020603050405020304" pitchFamily="18" charset="0"/>
              </a:rPr>
              <a:t>Data mining is the process of dredge up information from the massive datasets or warehouse or other repositories.</a:t>
            </a:r>
          </a:p>
          <a:p>
            <a:r>
              <a:rPr lang="en-US" sz="1800" dirty="0">
                <a:latin typeface="Times New Roman" panose="02020603050405020304" pitchFamily="18" charset="0"/>
                <a:cs typeface="Times New Roman" panose="02020603050405020304" pitchFamily="18" charset="0"/>
              </a:rPr>
              <a:t>It is a very challenging task to the researchers to predict the diseases from the voluminous medical databases.</a:t>
            </a:r>
          </a:p>
          <a:p>
            <a:r>
              <a:rPr lang="en-US" sz="1800" dirty="0">
                <a:latin typeface="Times New Roman" panose="02020603050405020304" pitchFamily="18" charset="0"/>
                <a:cs typeface="Times New Roman" panose="02020603050405020304" pitchFamily="18" charset="0"/>
              </a:rPr>
              <a:t>To overcome this issue the researchers use data mining techniques such as classification, clustering, association rules and so on.</a:t>
            </a:r>
          </a:p>
          <a:p>
            <a:r>
              <a:rPr lang="en-US" sz="1800" dirty="0">
                <a:latin typeface="Times New Roman" panose="02020603050405020304" pitchFamily="18" charset="0"/>
                <a:cs typeface="Times New Roman" panose="02020603050405020304" pitchFamily="18" charset="0"/>
              </a:rPr>
              <a:t>The main objective of this research work is to predict liver diseases using classification algorithms.</a:t>
            </a:r>
          </a:p>
          <a:p>
            <a:endParaRPr lang="en-IN" dirty="0"/>
          </a:p>
        </p:txBody>
      </p:sp>
    </p:spTree>
    <p:extLst>
      <p:ext uri="{BB962C8B-B14F-4D97-AF65-F5344CB8AC3E}">
        <p14:creationId xmlns:p14="http://schemas.microsoft.com/office/powerpoint/2010/main" val="2008149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The algorithms used in this work are Naïve </a:t>
            </a:r>
            <a:r>
              <a:rPr lang="en-US" sz="1800" dirty="0" smtClean="0">
                <a:latin typeface="Times New Roman" panose="02020603050405020304" pitchFamily="18" charset="0"/>
                <a:cs typeface="Times New Roman" panose="02020603050405020304" pitchFamily="18" charset="0"/>
              </a:rPr>
              <a:t>Bayes.</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These classifier algorithms are compared based on the performance factors i.e. classification accuracy and execution time.</a:t>
            </a:r>
          </a:p>
          <a:p>
            <a:endParaRPr lang="en-IN" sz="1800" dirty="0"/>
          </a:p>
        </p:txBody>
      </p:sp>
    </p:spTree>
    <p:extLst>
      <p:ext uri="{BB962C8B-B14F-4D97-AF65-F5344CB8AC3E}">
        <p14:creationId xmlns:p14="http://schemas.microsoft.com/office/powerpoint/2010/main" val="2394484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1708</Words>
  <Application>Microsoft Office PowerPoint</Application>
  <PresentationFormat>On-screen Show (16:9)</PresentationFormat>
  <Paragraphs>130</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Courier New</vt:lpstr>
      <vt:lpstr>Times New Roman</vt:lpstr>
      <vt:lpstr>Wingdings</vt:lpstr>
      <vt:lpstr>Office Theme</vt:lpstr>
      <vt:lpstr>Statistical Machine Learning Approaches to Liver Disease Prediction</vt:lpstr>
      <vt:lpstr>TABLE OF CONTENTS</vt:lpstr>
      <vt:lpstr>OBJECTIVE </vt:lpstr>
      <vt:lpstr>INTRODUCTION</vt:lpstr>
      <vt:lpstr>LITERATURE REVIEW</vt:lpstr>
      <vt:lpstr>PowerPoint Presentation</vt:lpstr>
      <vt:lpstr>PowerPoint Presentation</vt:lpstr>
      <vt:lpstr>PowerPoint Presentation</vt:lpstr>
      <vt:lpstr>PowerPoint Presentation</vt:lpstr>
      <vt:lpstr>PowerPoint Presentation</vt:lpstr>
      <vt:lpstr>PowerPoint Presentation</vt:lpstr>
      <vt:lpstr>EXISTING SYSTEM</vt:lpstr>
      <vt:lpstr>PROPOSED SYSTEM</vt:lpstr>
      <vt:lpstr>MODULES</vt:lpstr>
      <vt:lpstr>ALGORITHM</vt:lpstr>
      <vt:lpstr>SYSTEM ARCHITECTURE </vt:lpstr>
      <vt:lpstr>PowerPoint Presentation</vt:lpstr>
      <vt:lpstr>CONCLUSION</vt:lpstr>
      <vt:lpstr>REFERENCES</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2022-07-10T08:06:57Z</dcterms:modified>
</cp:coreProperties>
</file>